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0" r:id="rId3"/>
    <p:sldId id="302" r:id="rId4"/>
    <p:sldId id="303" r:id="rId5"/>
    <p:sldId id="262" r:id="rId6"/>
    <p:sldId id="263" r:id="rId7"/>
    <p:sldId id="264" r:id="rId8"/>
    <p:sldId id="266" r:id="rId9"/>
    <p:sldId id="268" r:id="rId10"/>
    <p:sldId id="270" r:id="rId11"/>
    <p:sldId id="272" r:id="rId12"/>
    <p:sldId id="273" r:id="rId13"/>
    <p:sldId id="274" r:id="rId14"/>
    <p:sldId id="275" r:id="rId15"/>
    <p:sldId id="304" r:id="rId16"/>
    <p:sldId id="277" r:id="rId17"/>
    <p:sldId id="305" r:id="rId18"/>
    <p:sldId id="278" r:id="rId19"/>
    <p:sldId id="280" r:id="rId20"/>
    <p:sldId id="282" r:id="rId21"/>
    <p:sldId id="286" r:id="rId22"/>
    <p:sldId id="284" r:id="rId23"/>
    <p:sldId id="285" r:id="rId24"/>
    <p:sldId id="30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7" r:id="rId33"/>
    <p:sldId id="309" r:id="rId34"/>
    <p:sldId id="310" r:id="rId35"/>
    <p:sldId id="307" r:id="rId36"/>
  </p:sldIdLst>
  <p:sldSz cx="9144000" cy="6858000" type="screen4x3"/>
  <p:notesSz cx="6735763" cy="9799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49"/>
    <a:srgbClr val="1A516C"/>
    <a:srgbClr val="696C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746" autoAdjust="0"/>
  </p:normalViewPr>
  <p:slideViewPr>
    <p:cSldViewPr snapToGrid="0">
      <p:cViewPr>
        <p:scale>
          <a:sx n="100" d="100"/>
          <a:sy n="100" d="100"/>
        </p:scale>
        <p:origin x="-288" y="-72"/>
      </p:cViewPr>
      <p:guideLst>
        <p:guide orient="horz" pos="4188"/>
        <p:guide orient="horz" pos="3748"/>
        <p:guide orient="horz" pos="2052"/>
        <p:guide orient="horz" pos="2904"/>
        <p:guide orient="horz" pos="3054"/>
        <p:guide orient="horz" pos="2148"/>
        <p:guide pos="5329"/>
        <p:guide pos="223"/>
        <p:guide pos="2880"/>
        <p:guide pos="5511"/>
        <p:guide pos="930"/>
        <p:guide pos="4722"/>
        <p:guide pos="2130"/>
        <p:guide pos="11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1345113173333384"/>
          <c:y val="3.3430031986873415E-2"/>
          <c:w val="0.58699330559431562"/>
          <c:h val="0.84193142323172632"/>
        </c:manualLayout>
      </c:layout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BSP 2010 pro Kopf in USD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Brasil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10686</c:v>
                </c:pt>
                <c:pt idx="1">
                  <c:v>4342</c:v>
                </c:pt>
                <c:pt idx="2">
                  <c:v>1111</c:v>
                </c:pt>
                <c:pt idx="3">
                  <c:v>10436</c:v>
                </c:pt>
              </c:numCache>
            </c:numRef>
          </c:val>
        </c:ser>
        <c:dLbls/>
        <c:axId val="73398144"/>
        <c:axId val="73399680"/>
      </c:barChart>
      <c:catAx>
        <c:axId val="73398144"/>
        <c:scaling>
          <c:orientation val="minMax"/>
        </c:scaling>
        <c:axPos val="b"/>
        <c:tickLblPos val="nextTo"/>
        <c:crossAx val="73399680"/>
        <c:crosses val="autoZero"/>
        <c:auto val="1"/>
        <c:lblAlgn val="ctr"/>
        <c:lblOffset val="100"/>
      </c:catAx>
      <c:valAx>
        <c:axId val="73399680"/>
        <c:scaling>
          <c:orientation val="minMax"/>
        </c:scaling>
        <c:axPos val="l"/>
        <c:majorGridlines/>
        <c:numFmt formatCode="General" sourceLinked="1"/>
        <c:tickLblPos val="nextTo"/>
        <c:crossAx val="7339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21035606423896894"/>
          <c:y val="0.188573486305012"/>
          <c:w val="0.62538475235644553"/>
          <c:h val="0.72355721971880083"/>
        </c:manualLayout>
      </c:layout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Reales Wachstum BIP in % 2010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Brasil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7.6</c:v>
                </c:pt>
                <c:pt idx="1">
                  <c:v>10.3</c:v>
                </c:pt>
                <c:pt idx="2">
                  <c:v>10.4</c:v>
                </c:pt>
                <c:pt idx="3">
                  <c:v>4</c:v>
                </c:pt>
              </c:numCache>
            </c:numRef>
          </c:val>
        </c:ser>
        <c:dLbls/>
        <c:axId val="56334592"/>
        <c:axId val="73372416"/>
      </c:barChart>
      <c:catAx>
        <c:axId val="56334592"/>
        <c:scaling>
          <c:orientation val="minMax"/>
        </c:scaling>
        <c:axPos val="b"/>
        <c:tickLblPos val="nextTo"/>
        <c:crossAx val="73372416"/>
        <c:crosses val="autoZero"/>
        <c:auto val="1"/>
        <c:lblAlgn val="ctr"/>
        <c:lblOffset val="100"/>
      </c:catAx>
      <c:valAx>
        <c:axId val="73372416"/>
        <c:scaling>
          <c:orientation val="minMax"/>
        </c:scaling>
        <c:axPos val="l"/>
        <c:majorGridlines/>
        <c:numFmt formatCode="General" sourceLinked="1"/>
        <c:tickLblPos val="nextTo"/>
        <c:crossAx val="56334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plotArea>
      <c:layout>
        <c:manualLayout>
          <c:layoutTarget val="inner"/>
          <c:xMode val="edge"/>
          <c:yMode val="edge"/>
          <c:x val="0.13362448860053613"/>
          <c:y val="7.2447908026480393E-2"/>
          <c:w val="0.54520212419423697"/>
          <c:h val="0.77256278404386736"/>
        </c:manualLayout>
      </c:layout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Direktinvestitionen 2010 in Mrd. US-Dollar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Brasil</c:v>
                </c:pt>
                <c:pt idx="1">
                  <c:v>China</c:v>
                </c:pt>
                <c:pt idx="2">
                  <c:v>India</c:v>
                </c:pt>
                <c:pt idx="3">
                  <c:v>Russia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45058</c:v>
                </c:pt>
                <c:pt idx="1">
                  <c:v>108312</c:v>
                </c:pt>
                <c:pt idx="2">
                  <c:v>42546</c:v>
                </c:pt>
                <c:pt idx="3">
                  <c:v>75002</c:v>
                </c:pt>
              </c:numCache>
            </c:numRef>
          </c:val>
        </c:ser>
        <c:dLbls/>
        <c:axId val="58320384"/>
        <c:axId val="58321920"/>
      </c:barChart>
      <c:catAx>
        <c:axId val="58320384"/>
        <c:scaling>
          <c:orientation val="minMax"/>
        </c:scaling>
        <c:axPos val="b"/>
        <c:tickLblPos val="nextTo"/>
        <c:crossAx val="58321920"/>
        <c:crosses val="autoZero"/>
        <c:auto val="1"/>
        <c:lblAlgn val="ctr"/>
        <c:lblOffset val="100"/>
      </c:catAx>
      <c:valAx>
        <c:axId val="58321920"/>
        <c:scaling>
          <c:orientation val="minMax"/>
        </c:scaling>
        <c:axPos val="l"/>
        <c:majorGridlines/>
        <c:numFmt formatCode="General" sourceLinked="1"/>
        <c:tickLblPos val="nextTo"/>
        <c:crossAx val="58320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0.84167</cdr:y>
    </cdr:from>
    <cdr:to>
      <cdr:x>0.61004</cdr:x>
      <cdr:y>0.85735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133600" y="4423032"/>
          <a:ext cx="3072714" cy="82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8" y="1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307955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8" y="9307955"/>
            <a:ext cx="2918830" cy="48998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95956FF-3CC0-41EF-88E5-636492F006B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76301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8830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8" y="1"/>
            <a:ext cx="2918830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5013"/>
            <a:ext cx="4897437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54828"/>
            <a:ext cx="5388610" cy="44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07955"/>
            <a:ext cx="2918830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8" y="9307955"/>
            <a:ext cx="2918830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BBF861-07C7-4B84-8CF5-077EBE46F9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83726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5013"/>
            <a:ext cx="4902200" cy="36766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63" y="4654828"/>
            <a:ext cx="4936442" cy="4409837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87582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grosser_kopf"/>
          <p:cNvPicPr>
            <a:picLocks noChangeAspect="1" noChangeArrowheads="1"/>
          </p:cNvPicPr>
          <p:nvPr userDrawn="1"/>
        </p:nvPicPr>
        <p:blipFill>
          <a:blip r:embed="rId3" cstate="print"/>
          <a:srcRect l="2875" b="9261"/>
          <a:stretch>
            <a:fillRect/>
          </a:stretch>
        </p:blipFill>
        <p:spPr bwMode="auto">
          <a:xfrm>
            <a:off x="-3175" y="2205038"/>
            <a:ext cx="363061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6648450"/>
            <a:ext cx="87582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53142" y="6619911"/>
            <a:ext cx="390858" cy="238089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10112" y="6630669"/>
            <a:ext cx="433888" cy="22733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412" y="658906"/>
            <a:ext cx="8229600" cy="60511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5813" y="6350709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42384" y="6632089"/>
            <a:ext cx="401616" cy="22591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63900" y="6641426"/>
            <a:ext cx="380100" cy="21657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63900" y="6641426"/>
            <a:ext cx="380100" cy="21657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53142" y="6641426"/>
            <a:ext cx="390858" cy="21657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63900" y="6619911"/>
            <a:ext cx="380100" cy="238089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67081" y="6630669"/>
            <a:ext cx="476919" cy="22733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10112" y="6630669"/>
            <a:ext cx="433888" cy="22733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677839" y="6587638"/>
            <a:ext cx="466161" cy="270362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9" descr="schump_logo_ag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404813"/>
            <a:ext cx="237648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0" y="1268413"/>
            <a:ext cx="8745538" cy="0"/>
          </a:xfrm>
          <a:prstGeom prst="line">
            <a:avLst/>
          </a:prstGeom>
          <a:noFill/>
          <a:ln w="25400">
            <a:solidFill>
              <a:srgbClr val="1A516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endParaRPr lang="de-DE" sz="2100">
              <a:solidFill>
                <a:srgbClr val="696C6E"/>
              </a:solidFill>
              <a:latin typeface="Arial Black" pitchFamily="34" charset="0"/>
            </a:endParaRPr>
          </a:p>
        </p:txBody>
      </p:sp>
      <p:pic>
        <p:nvPicPr>
          <p:cNvPr id="3078" name="Picture 2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9525" y="-9525"/>
            <a:ext cx="87582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4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9525" y="6648450"/>
            <a:ext cx="87582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1719" y="6350710"/>
            <a:ext cx="6728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dirty="0" smtClean="0">
                <a:solidFill>
                  <a:srgbClr val="696C6E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53142" y="6641426"/>
            <a:ext cx="390858" cy="21657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B59F0E8-F9E2-45DB-B725-D0EBCA2B1E2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100">
          <a:solidFill>
            <a:srgbClr val="696C6E"/>
          </a:solidFill>
          <a:latin typeface="Arial Black" pitchFamily="34" charset="0"/>
        </a:defRPr>
      </a:lvl9pPr>
    </p:titleStyle>
    <p:bodyStyle>
      <a:lvl1pPr marL="180975" indent="-180975" algn="l" rtl="0" eaLnBrk="0" fontAlgn="base" hangingPunct="0">
        <a:spcBef>
          <a:spcPct val="40000"/>
        </a:spcBef>
        <a:spcAft>
          <a:spcPct val="0"/>
        </a:spcAft>
        <a:buChar char="•"/>
        <a:defRPr sz="2100">
          <a:solidFill>
            <a:srgbClr val="696C6E"/>
          </a:solidFill>
          <a:latin typeface="+mn-lt"/>
          <a:ea typeface="+mn-ea"/>
          <a:cs typeface="+mn-cs"/>
        </a:defRPr>
      </a:lvl1pPr>
      <a:lvl2pPr marL="989013" indent="-276225" algn="l" rtl="0" eaLnBrk="0" fontAlgn="base" hangingPunct="0">
        <a:spcBef>
          <a:spcPct val="40000"/>
        </a:spcBef>
        <a:spcAft>
          <a:spcPct val="0"/>
        </a:spcAft>
        <a:buChar char="–"/>
        <a:defRPr sz="2100">
          <a:solidFill>
            <a:srgbClr val="696C6E"/>
          </a:solidFill>
          <a:latin typeface="+mn-lt"/>
        </a:defRPr>
      </a:lvl2pPr>
      <a:lvl3pPr marL="1616075" indent="-180975" algn="l" rtl="0" eaLnBrk="0" fontAlgn="base" hangingPunct="0">
        <a:spcBef>
          <a:spcPct val="40000"/>
        </a:spcBef>
        <a:spcAft>
          <a:spcPct val="0"/>
        </a:spcAft>
        <a:buChar char="•"/>
        <a:defRPr sz="2100">
          <a:solidFill>
            <a:srgbClr val="696C6E"/>
          </a:solidFill>
          <a:latin typeface="+mn-lt"/>
        </a:defRPr>
      </a:lvl3pPr>
      <a:lvl4pPr marL="2424113" indent="-276225" algn="l" rtl="0" eaLnBrk="0" fontAlgn="base" hangingPunct="0">
        <a:spcBef>
          <a:spcPct val="40000"/>
        </a:spcBef>
        <a:spcAft>
          <a:spcPct val="0"/>
        </a:spcAft>
        <a:buChar char="–"/>
        <a:defRPr sz="2100">
          <a:solidFill>
            <a:srgbClr val="696C6E"/>
          </a:solidFill>
          <a:latin typeface="+mn-lt"/>
        </a:defRPr>
      </a:lvl4pPr>
      <a:lvl5pPr marL="3051175" indent="-180975" algn="l" rtl="0" eaLnBrk="0" fontAlgn="base" hangingPunct="0">
        <a:spcBef>
          <a:spcPct val="40000"/>
        </a:spcBef>
        <a:spcAft>
          <a:spcPct val="0"/>
        </a:spcAft>
        <a:buChar char="»"/>
        <a:defRPr sz="2100">
          <a:solidFill>
            <a:srgbClr val="696C6E"/>
          </a:solidFill>
          <a:latin typeface="+mn-lt"/>
        </a:defRPr>
      </a:lvl5pPr>
      <a:lvl6pPr marL="3508375" indent="-180975" algn="l" rtl="0" fontAlgn="base">
        <a:spcBef>
          <a:spcPct val="40000"/>
        </a:spcBef>
        <a:spcAft>
          <a:spcPct val="0"/>
        </a:spcAft>
        <a:buChar char="»"/>
        <a:defRPr sz="2100">
          <a:solidFill>
            <a:srgbClr val="696C6E"/>
          </a:solidFill>
          <a:latin typeface="+mn-lt"/>
        </a:defRPr>
      </a:lvl6pPr>
      <a:lvl7pPr marL="3965575" indent="-180975" algn="l" rtl="0" fontAlgn="base">
        <a:spcBef>
          <a:spcPct val="40000"/>
        </a:spcBef>
        <a:spcAft>
          <a:spcPct val="0"/>
        </a:spcAft>
        <a:buChar char="»"/>
        <a:defRPr sz="2100">
          <a:solidFill>
            <a:srgbClr val="696C6E"/>
          </a:solidFill>
          <a:latin typeface="+mn-lt"/>
        </a:defRPr>
      </a:lvl7pPr>
      <a:lvl8pPr marL="4422775" indent="-180975" algn="l" rtl="0" fontAlgn="base">
        <a:spcBef>
          <a:spcPct val="40000"/>
        </a:spcBef>
        <a:spcAft>
          <a:spcPct val="0"/>
        </a:spcAft>
        <a:buChar char="»"/>
        <a:defRPr sz="2100">
          <a:solidFill>
            <a:srgbClr val="696C6E"/>
          </a:solidFill>
          <a:latin typeface="+mn-lt"/>
        </a:defRPr>
      </a:lvl8pPr>
      <a:lvl9pPr marL="4879975" indent="-180975" algn="l" rtl="0" fontAlgn="base">
        <a:spcBef>
          <a:spcPct val="40000"/>
        </a:spcBef>
        <a:spcAft>
          <a:spcPct val="0"/>
        </a:spcAft>
        <a:buChar char="»"/>
        <a:defRPr sz="2100">
          <a:solidFill>
            <a:srgbClr val="696C6E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???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81588" y="3327400"/>
            <a:ext cx="3621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593668" y="711880"/>
            <a:ext cx="661979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de-DE" sz="2800" dirty="0" err="1" smtClean="0">
                <a:solidFill>
                  <a:srgbClr val="003249"/>
                </a:solidFill>
                <a:latin typeface="Tahoma" pitchFamily="34" charset="0"/>
              </a:rPr>
              <a:t>Glocalization</a:t>
            </a:r>
            <a:r>
              <a:rPr lang="de-DE" sz="2800" dirty="0" smtClean="0">
                <a:solidFill>
                  <a:srgbClr val="003249"/>
                </a:solidFill>
                <a:latin typeface="Tahoma" pitchFamily="34" charset="0"/>
              </a:rPr>
              <a:t> – Think global, </a:t>
            </a:r>
            <a:r>
              <a:rPr lang="de-DE" sz="2800" dirty="0" err="1" smtClean="0">
                <a:solidFill>
                  <a:srgbClr val="003249"/>
                </a:solidFill>
                <a:latin typeface="Tahoma" pitchFamily="34" charset="0"/>
              </a:rPr>
              <a:t>act</a:t>
            </a:r>
            <a:r>
              <a:rPr lang="de-DE" sz="2800" dirty="0" smtClean="0">
                <a:solidFill>
                  <a:srgbClr val="003249"/>
                </a:solidFill>
                <a:latin typeface="Tahoma" pitchFamily="34" charset="0"/>
              </a:rPr>
              <a:t> </a:t>
            </a:r>
            <a:r>
              <a:rPr lang="de-DE" sz="2800" dirty="0" err="1" smtClean="0">
                <a:solidFill>
                  <a:srgbClr val="003249"/>
                </a:solidFill>
                <a:latin typeface="Tahoma" pitchFamily="34" charset="0"/>
              </a:rPr>
              <a:t>local</a:t>
            </a:r>
            <a:endParaRPr lang="de-DE" sz="2800" dirty="0" smtClean="0">
              <a:solidFill>
                <a:srgbClr val="003249"/>
              </a:solidFill>
              <a:latin typeface="Tahoma" pitchFamily="34" charset="0"/>
            </a:endParaRPr>
          </a:p>
          <a:p>
            <a:pPr algn="ctr" eaLnBrk="0" hangingPunct="0"/>
            <a:endParaRPr lang="de-DE" sz="2400" dirty="0" smtClean="0">
              <a:solidFill>
                <a:srgbClr val="003249"/>
              </a:solidFill>
              <a:latin typeface="Tahoma" pitchFamily="34" charset="0"/>
            </a:endParaRPr>
          </a:p>
          <a:p>
            <a:pPr algn="ctr" eaLnBrk="0" hangingPunct="0"/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AIMS-</a:t>
            </a:r>
            <a:r>
              <a:rPr lang="de-DE" sz="2400" dirty="0" err="1" smtClean="0">
                <a:solidFill>
                  <a:srgbClr val="003249"/>
                </a:solidFill>
                <a:latin typeface="Tahoma" pitchFamily="34" charset="0"/>
              </a:rPr>
              <a:t>Lecture</a:t>
            </a:r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 on </a:t>
            </a:r>
          </a:p>
          <a:p>
            <a:pPr algn="ctr" eaLnBrk="0" hangingPunct="0"/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24.10.2011 in </a:t>
            </a:r>
            <a:r>
              <a:rPr lang="de-DE" sz="2400" dirty="0" err="1" smtClean="0">
                <a:solidFill>
                  <a:srgbClr val="003249"/>
                </a:solidFill>
                <a:latin typeface="Tahoma" pitchFamily="34" charset="0"/>
              </a:rPr>
              <a:t>Baramati</a:t>
            </a:r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/</a:t>
            </a:r>
            <a:r>
              <a:rPr lang="de-DE" sz="2400" dirty="0" err="1" smtClean="0">
                <a:solidFill>
                  <a:srgbClr val="003249"/>
                </a:solidFill>
                <a:latin typeface="Tahoma" pitchFamily="34" charset="0"/>
              </a:rPr>
              <a:t>India</a:t>
            </a:r>
            <a:endParaRPr lang="de-DE" sz="2400" dirty="0" smtClean="0">
              <a:solidFill>
                <a:srgbClr val="003249"/>
              </a:solidFill>
              <a:latin typeface="Tahoma" pitchFamily="34" charset="0"/>
            </a:endParaRPr>
          </a:p>
          <a:p>
            <a:pPr algn="r" eaLnBrk="0" hangingPunct="0"/>
            <a:endParaRPr lang="de-DE" sz="2400" b="1" dirty="0" smtClean="0">
              <a:solidFill>
                <a:srgbClr val="003249"/>
              </a:solidFill>
              <a:latin typeface="Tahoma" pitchFamily="34" charset="0"/>
            </a:endParaRPr>
          </a:p>
          <a:p>
            <a:pPr algn="ctr" eaLnBrk="0" hangingPunct="0"/>
            <a:r>
              <a:rPr lang="de-DE" sz="2800" b="1" dirty="0" smtClean="0">
                <a:solidFill>
                  <a:srgbClr val="003249"/>
                </a:solidFill>
                <a:latin typeface="Tahoma" pitchFamily="34" charset="0"/>
              </a:rPr>
              <a:t>International </a:t>
            </a:r>
            <a:r>
              <a:rPr lang="de-DE" sz="2800" b="1" dirty="0" err="1" smtClean="0">
                <a:solidFill>
                  <a:srgbClr val="003249"/>
                </a:solidFill>
                <a:latin typeface="Tahoma" pitchFamily="34" charset="0"/>
              </a:rPr>
              <a:t>Competitiveness</a:t>
            </a:r>
            <a:endParaRPr lang="de-DE" sz="2800" b="1" dirty="0" smtClean="0">
              <a:solidFill>
                <a:srgbClr val="003249"/>
              </a:solidFill>
              <a:latin typeface="Tahoma" pitchFamily="34" charset="0"/>
            </a:endParaRPr>
          </a:p>
          <a:p>
            <a:pPr algn="ctr" eaLnBrk="0" hangingPunct="0"/>
            <a:r>
              <a:rPr lang="de-DE" sz="2800" b="1" dirty="0" err="1" smtClean="0">
                <a:solidFill>
                  <a:srgbClr val="003249"/>
                </a:solidFill>
                <a:latin typeface="Tahoma" pitchFamily="34" charset="0"/>
              </a:rPr>
              <a:t>and</a:t>
            </a:r>
            <a:r>
              <a:rPr lang="de-DE" sz="2800" b="1" dirty="0" smtClean="0">
                <a:solidFill>
                  <a:srgbClr val="003249"/>
                </a:solidFill>
                <a:latin typeface="Tahoma" pitchFamily="34" charset="0"/>
              </a:rPr>
              <a:t> </a:t>
            </a:r>
            <a:r>
              <a:rPr lang="de-DE" sz="2800" b="1" dirty="0" err="1" smtClean="0">
                <a:solidFill>
                  <a:srgbClr val="003249"/>
                </a:solidFill>
                <a:latin typeface="Tahoma" pitchFamily="34" charset="0"/>
              </a:rPr>
              <a:t>the</a:t>
            </a:r>
            <a:r>
              <a:rPr lang="de-DE" sz="2800" b="1" smtClean="0">
                <a:solidFill>
                  <a:srgbClr val="003249"/>
                </a:solidFill>
                <a:latin typeface="Tahoma" pitchFamily="34" charset="0"/>
              </a:rPr>
              <a:t> BRIC-Countries -</a:t>
            </a:r>
            <a:endParaRPr lang="de-DE" sz="2800" b="1" dirty="0" smtClean="0">
              <a:solidFill>
                <a:srgbClr val="003249"/>
              </a:solidFill>
              <a:latin typeface="Tahoma" pitchFamily="34" charset="0"/>
            </a:endParaRPr>
          </a:p>
          <a:p>
            <a:pPr algn="ctr" eaLnBrk="0" hangingPunct="0"/>
            <a:r>
              <a:rPr lang="de-DE" sz="2400" b="1" dirty="0" smtClean="0">
                <a:solidFill>
                  <a:srgbClr val="003249"/>
                </a:solidFill>
                <a:latin typeface="Tahoma" pitchFamily="34" charset="0"/>
              </a:rPr>
              <a:t>A </a:t>
            </a:r>
            <a:r>
              <a:rPr lang="de-DE" sz="2400" b="1" dirty="0" err="1" smtClean="0">
                <a:solidFill>
                  <a:srgbClr val="003249"/>
                </a:solidFill>
                <a:latin typeface="Tahoma" pitchFamily="34" charset="0"/>
              </a:rPr>
              <a:t>new</a:t>
            </a:r>
            <a:r>
              <a:rPr lang="de-DE" sz="2400" b="1" dirty="0" smtClean="0">
                <a:solidFill>
                  <a:srgbClr val="003249"/>
                </a:solidFill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003249"/>
                </a:solidFill>
                <a:latin typeface="Tahoma" pitchFamily="34" charset="0"/>
              </a:rPr>
              <a:t>Centre</a:t>
            </a:r>
            <a:r>
              <a:rPr lang="de-DE" sz="2400" b="1" dirty="0" smtClean="0">
                <a:solidFill>
                  <a:srgbClr val="003249"/>
                </a:solidFill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003249"/>
                </a:solidFill>
                <a:latin typeface="Tahoma" pitchFamily="34" charset="0"/>
              </a:rPr>
              <a:t>of</a:t>
            </a:r>
            <a:r>
              <a:rPr lang="de-DE" sz="2400" b="1" dirty="0" smtClean="0">
                <a:solidFill>
                  <a:srgbClr val="003249"/>
                </a:solidFill>
                <a:latin typeface="Tahoma" pitchFamily="34" charset="0"/>
              </a:rPr>
              <a:t> </a:t>
            </a:r>
            <a:r>
              <a:rPr lang="de-DE" sz="2400" b="1" dirty="0" err="1" smtClean="0">
                <a:solidFill>
                  <a:srgbClr val="003249"/>
                </a:solidFill>
                <a:latin typeface="Tahoma" pitchFamily="34" charset="0"/>
              </a:rPr>
              <a:t>the</a:t>
            </a:r>
            <a:r>
              <a:rPr lang="de-DE" sz="2400" b="1" dirty="0" smtClean="0">
                <a:solidFill>
                  <a:srgbClr val="003249"/>
                </a:solidFill>
                <a:latin typeface="Tahoma" pitchFamily="34" charset="0"/>
              </a:rPr>
              <a:t> Global Economy</a:t>
            </a:r>
            <a:endParaRPr lang="de-DE" sz="2400" b="1" dirty="0">
              <a:solidFill>
                <a:srgbClr val="003249"/>
              </a:solidFill>
              <a:latin typeface="Tahoma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797550" y="4566980"/>
            <a:ext cx="2955925" cy="15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de-DE" sz="1700" dirty="0">
                <a:solidFill>
                  <a:srgbClr val="003249"/>
                </a:solidFill>
                <a:latin typeface="Tahoma" pitchFamily="34" charset="0"/>
              </a:rPr>
              <a:t>Prof. Dr. Norbert Koubek</a:t>
            </a:r>
            <a:endParaRPr lang="de-DE" sz="1400" dirty="0">
              <a:solidFill>
                <a:srgbClr val="003249"/>
              </a:solidFill>
              <a:latin typeface="Tahoma" pitchFamily="34" charset="0"/>
            </a:endParaRPr>
          </a:p>
          <a:p>
            <a:pPr eaLnBrk="0" hangingPunct="0"/>
            <a:r>
              <a:rPr lang="de-DE" sz="1500" dirty="0">
                <a:solidFill>
                  <a:srgbClr val="696C6E"/>
                </a:solidFill>
                <a:latin typeface="Tahoma" pitchFamily="34" charset="0"/>
              </a:rPr>
              <a:t>Schumpeter School </a:t>
            </a:r>
            <a:r>
              <a:rPr lang="de-DE" sz="1500" dirty="0" err="1">
                <a:solidFill>
                  <a:srgbClr val="696C6E"/>
                </a:solidFill>
                <a:latin typeface="Tahoma" pitchFamily="34" charset="0"/>
              </a:rPr>
              <a:t>of</a:t>
            </a:r>
            <a:r>
              <a:rPr lang="de-DE" sz="1500" dirty="0">
                <a:solidFill>
                  <a:srgbClr val="696C6E"/>
                </a:solidFill>
                <a:latin typeface="Tahoma" pitchFamily="34" charset="0"/>
              </a:rPr>
              <a:t> </a:t>
            </a:r>
          </a:p>
          <a:p>
            <a:pPr eaLnBrk="0" hangingPunct="0"/>
            <a:r>
              <a:rPr lang="de-DE" sz="1500" dirty="0">
                <a:solidFill>
                  <a:srgbClr val="696C6E"/>
                </a:solidFill>
                <a:latin typeface="Tahoma" pitchFamily="34" charset="0"/>
              </a:rPr>
              <a:t>Business </a:t>
            </a:r>
            <a:r>
              <a:rPr lang="de-DE" sz="1500" dirty="0" err="1">
                <a:solidFill>
                  <a:srgbClr val="696C6E"/>
                </a:solidFill>
                <a:latin typeface="Tahoma" pitchFamily="34" charset="0"/>
              </a:rPr>
              <a:t>and</a:t>
            </a:r>
            <a:r>
              <a:rPr lang="de-DE" sz="1500" dirty="0">
                <a:solidFill>
                  <a:srgbClr val="696C6E"/>
                </a:solidFill>
                <a:latin typeface="Tahoma" pitchFamily="34" charset="0"/>
              </a:rPr>
              <a:t> Economics</a:t>
            </a:r>
          </a:p>
          <a:p>
            <a:pPr eaLnBrk="0" hangingPunct="0">
              <a:spcAft>
                <a:spcPct val="50000"/>
              </a:spcAft>
            </a:pPr>
            <a:r>
              <a:rPr lang="de-DE" sz="1500" dirty="0" smtClean="0">
                <a:solidFill>
                  <a:srgbClr val="696C6E"/>
                </a:solidFill>
                <a:latin typeface="Tahoma" pitchFamily="34" charset="0"/>
              </a:rPr>
              <a:t>University </a:t>
            </a:r>
            <a:r>
              <a:rPr lang="de-DE" sz="1500" dirty="0" err="1" smtClean="0">
                <a:solidFill>
                  <a:srgbClr val="696C6E"/>
                </a:solidFill>
                <a:latin typeface="Tahoma" pitchFamily="34" charset="0"/>
              </a:rPr>
              <a:t>of</a:t>
            </a:r>
            <a:r>
              <a:rPr lang="de-DE" sz="1500" dirty="0" smtClean="0">
                <a:solidFill>
                  <a:srgbClr val="696C6E"/>
                </a:solidFill>
                <a:latin typeface="Tahoma" pitchFamily="34" charset="0"/>
              </a:rPr>
              <a:t> Wuppertal/Germany</a:t>
            </a:r>
            <a:r>
              <a:rPr lang="de-DE" sz="1500" dirty="0">
                <a:solidFill>
                  <a:srgbClr val="696C6E"/>
                </a:solidFill>
                <a:latin typeface="Tahoma" pitchFamily="34" charset="0"/>
              </a:rPr>
              <a:t/>
            </a:r>
            <a:br>
              <a:rPr lang="de-DE" sz="1500" dirty="0">
                <a:solidFill>
                  <a:srgbClr val="696C6E"/>
                </a:solidFill>
                <a:latin typeface="Tahoma" pitchFamily="34" charset="0"/>
              </a:rPr>
            </a:br>
            <a:r>
              <a:rPr lang="de-DE" sz="1400" b="1" dirty="0" smtClean="0">
                <a:solidFill>
                  <a:srgbClr val="696C6E"/>
                </a:solidFill>
                <a:latin typeface="Tahoma" pitchFamily="34" charset="0"/>
              </a:rPr>
              <a:t> </a:t>
            </a:r>
            <a:r>
              <a:rPr lang="de-DE" sz="1400" b="1" dirty="0">
                <a:solidFill>
                  <a:srgbClr val="696C6E"/>
                </a:solidFill>
                <a:latin typeface="Tahoma" pitchFamily="34" charset="0"/>
              </a:rPr>
              <a:t/>
            </a:r>
            <a:br>
              <a:rPr lang="de-DE" sz="1400" b="1" dirty="0">
                <a:solidFill>
                  <a:srgbClr val="696C6E"/>
                </a:solidFill>
                <a:latin typeface="Tahoma" pitchFamily="34" charset="0"/>
              </a:rPr>
            </a:br>
            <a:endParaRPr lang="de-DE" sz="1400" dirty="0">
              <a:solidFill>
                <a:srgbClr val="696C6E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7286" y="371523"/>
            <a:ext cx="8229600" cy="605117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The BRIC-Countries</a:t>
            </a:r>
            <a:endParaRPr lang="de-DE" sz="2800" dirty="0">
              <a:solidFill>
                <a:srgbClr val="00324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038" y="1556160"/>
            <a:ext cx="5032896" cy="454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15038" y="6104237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DB Research 2011.</a:t>
            </a:r>
            <a:endParaRPr lang="de-DE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7286" y="371523"/>
            <a:ext cx="8229600" cy="605117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The BRIC-Countries</a:t>
            </a:r>
            <a:endParaRPr lang="de-DE" sz="2800" dirty="0">
              <a:solidFill>
                <a:srgbClr val="00324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244" y="1552575"/>
            <a:ext cx="5047970" cy="45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586194" y="6145878"/>
            <a:ext cx="4053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Source: Deutsche Bank </a:t>
            </a:r>
            <a:r>
              <a:rPr lang="de-DE" sz="1100" dirty="0"/>
              <a:t>Research </a:t>
            </a:r>
            <a:r>
              <a:rPr lang="de-DE" sz="1100" dirty="0" smtClean="0"/>
              <a:t>2011 (2012 </a:t>
            </a:r>
            <a:r>
              <a:rPr lang="de-DE" sz="1100" dirty="0" err="1" smtClean="0"/>
              <a:t>est</a:t>
            </a:r>
            <a:r>
              <a:rPr lang="de-DE" sz="1100" dirty="0" smtClean="0"/>
              <a:t>.).</a:t>
            </a:r>
            <a:endParaRPr lang="de-DE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7286" y="371523"/>
            <a:ext cx="8229600" cy="605117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The BRIC-Countries</a:t>
            </a:r>
            <a:endParaRPr lang="de-DE" sz="2800" dirty="0">
              <a:solidFill>
                <a:srgbClr val="00324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023" y="1475359"/>
            <a:ext cx="5049666" cy="466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594023" y="6190735"/>
            <a:ext cx="390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Source: </a:t>
            </a:r>
            <a:r>
              <a:rPr lang="de-DE" sz="1100" dirty="0"/>
              <a:t>Deutsche Bank Research </a:t>
            </a:r>
            <a:r>
              <a:rPr lang="de-DE" sz="1100" dirty="0" smtClean="0"/>
              <a:t>2011 (2012 </a:t>
            </a:r>
            <a:r>
              <a:rPr lang="de-DE" sz="1100" dirty="0" err="1" smtClean="0"/>
              <a:t>est</a:t>
            </a:r>
            <a:r>
              <a:rPr lang="de-DE" sz="1100" dirty="0" smtClean="0"/>
              <a:t>.)</a:t>
            </a:r>
            <a:endParaRPr lang="de-DE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77286" y="371523"/>
            <a:ext cx="8229600" cy="605117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The BRIC-Countries</a:t>
            </a:r>
            <a:endParaRPr lang="de-DE" sz="2800" dirty="0">
              <a:solidFill>
                <a:srgbClr val="003249"/>
              </a:solidFill>
            </a:endParaRPr>
          </a:p>
        </p:txBody>
      </p:sp>
      <p:graphicFrame>
        <p:nvGraphicFramePr>
          <p:cNvPr id="460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58190" y="1600200"/>
          <a:ext cx="6027620" cy="4525963"/>
        </p:xfrm>
        <a:graphic>
          <a:graphicData uri="http://schemas.openxmlformats.org/presentationml/2006/ole">
            <p:oleObj spid="_x0000_s46124" name="Acrobat Document" r:id="rId4" imgW="6838095" imgH="5133333" progId="AcroExch.Document.7">
              <p:link updateAutomatic="1"/>
            </p:oleObj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 bwMode="auto">
          <a:xfrm>
            <a:off x="403225" y="460375"/>
            <a:ext cx="8229600" cy="604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The World </a:t>
            </a:r>
            <a:r>
              <a:rPr lang="de-DE" dirty="0" err="1" smtClean="0">
                <a:solidFill>
                  <a:srgbClr val="003249"/>
                </a:solidFill>
              </a:rPr>
              <a:t>Competitiveness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br>
              <a:rPr lang="de-DE" dirty="0" smtClean="0">
                <a:solidFill>
                  <a:srgbClr val="003249"/>
                </a:solidFill>
              </a:rPr>
            </a:br>
            <a:r>
              <a:rPr lang="de-DE" dirty="0" err="1" smtClean="0">
                <a:solidFill>
                  <a:srgbClr val="003249"/>
                </a:solidFill>
              </a:rPr>
              <a:t>Scoreboard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r>
              <a:rPr lang="de-DE" dirty="0" err="1" smtClean="0">
                <a:solidFill>
                  <a:srgbClr val="003249"/>
                </a:solidFill>
              </a:rPr>
              <a:t>of</a:t>
            </a:r>
            <a:r>
              <a:rPr lang="de-DE" dirty="0" smtClean="0">
                <a:solidFill>
                  <a:srgbClr val="003249"/>
                </a:solidFill>
              </a:rPr>
              <a:t> IMD</a:t>
            </a:r>
            <a:br>
              <a:rPr lang="de-DE" dirty="0" smtClean="0">
                <a:solidFill>
                  <a:srgbClr val="003249"/>
                </a:solidFill>
              </a:rPr>
            </a:br>
            <a:endParaRPr lang="de-DE" dirty="0" smtClean="0">
              <a:solidFill>
                <a:srgbClr val="003249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78188" y="1260884"/>
            <a:ext cx="797083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u="sng" dirty="0" smtClean="0">
                <a:solidFill>
                  <a:srgbClr val="003249"/>
                </a:solidFill>
              </a:rPr>
              <a:t>Country</a:t>
            </a:r>
            <a:r>
              <a:rPr lang="de-DE" sz="1600" dirty="0">
                <a:solidFill>
                  <a:srgbClr val="003249"/>
                </a:solidFill>
              </a:rPr>
              <a:t>	</a:t>
            </a:r>
            <a:r>
              <a:rPr lang="de-DE" sz="1600" dirty="0" smtClean="0">
                <a:solidFill>
                  <a:srgbClr val="003249"/>
                </a:solidFill>
              </a:rPr>
              <a:t>	</a:t>
            </a:r>
            <a:r>
              <a:rPr lang="de-DE" sz="1600" b="1" u="sng" dirty="0" smtClean="0">
                <a:solidFill>
                  <a:srgbClr val="003249"/>
                </a:solidFill>
              </a:rPr>
              <a:t>2011	2010	2009        2008        2007        </a:t>
            </a:r>
            <a:r>
              <a:rPr lang="de-DE" sz="1600" b="1" u="sng" dirty="0">
                <a:solidFill>
                  <a:srgbClr val="003249"/>
                </a:solidFill>
              </a:rPr>
              <a:t>2006    </a:t>
            </a:r>
            <a:r>
              <a:rPr lang="de-DE" sz="1600" b="1" u="sng" dirty="0" smtClean="0">
                <a:solidFill>
                  <a:srgbClr val="003249"/>
                </a:solidFill>
              </a:rPr>
              <a:t> 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USA 		</a:t>
            </a:r>
            <a:r>
              <a:rPr lang="de-DE" sz="1600" b="1" dirty="0" smtClean="0">
                <a:solidFill>
                  <a:srgbClr val="FF0000"/>
                </a:solidFill>
              </a:rPr>
              <a:t>1	3	1</a:t>
            </a:r>
            <a:r>
              <a:rPr lang="de-DE" sz="1600" b="1" dirty="0">
                <a:solidFill>
                  <a:srgbClr val="FF0000"/>
                </a:solidFill>
              </a:rPr>
              <a:t>	1	1	1	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err="1">
                <a:solidFill>
                  <a:srgbClr val="003249"/>
                </a:solidFill>
              </a:rPr>
              <a:t>Finland</a:t>
            </a:r>
            <a:r>
              <a:rPr lang="de-DE" sz="1600" b="1" dirty="0">
                <a:solidFill>
                  <a:srgbClr val="003249"/>
                </a:solidFill>
              </a:rPr>
              <a:t>		</a:t>
            </a:r>
            <a:r>
              <a:rPr lang="de-DE" sz="1600" b="1" dirty="0" smtClean="0">
                <a:solidFill>
                  <a:srgbClr val="003249"/>
                </a:solidFill>
              </a:rPr>
              <a:t>15	19	9</a:t>
            </a:r>
            <a:r>
              <a:rPr lang="de-DE" sz="1600" b="1" dirty="0">
                <a:solidFill>
                  <a:srgbClr val="003249"/>
                </a:solidFill>
              </a:rPr>
              <a:t>	15	17	</a:t>
            </a:r>
            <a:r>
              <a:rPr lang="de-DE" sz="1600" b="1" dirty="0" smtClean="0">
                <a:solidFill>
                  <a:srgbClr val="003249"/>
                </a:solidFill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de-DE" sz="1600" b="1" dirty="0" err="1" smtClean="0">
                <a:solidFill>
                  <a:srgbClr val="003249"/>
                </a:solidFill>
              </a:rPr>
              <a:t>Netherlands</a:t>
            </a:r>
            <a:r>
              <a:rPr lang="de-DE" sz="1600" b="1" dirty="0" smtClean="0">
                <a:solidFill>
                  <a:srgbClr val="003249"/>
                </a:solidFill>
              </a:rPr>
              <a:t> </a:t>
            </a:r>
            <a:r>
              <a:rPr lang="de-DE" sz="1600" b="1" dirty="0">
                <a:solidFill>
                  <a:srgbClr val="003249"/>
                </a:solidFill>
              </a:rPr>
              <a:t>	</a:t>
            </a:r>
            <a:r>
              <a:rPr lang="de-DE" sz="1600" b="1" dirty="0" smtClean="0">
                <a:solidFill>
                  <a:srgbClr val="003249"/>
                </a:solidFill>
              </a:rPr>
              <a:t>14	12	10</a:t>
            </a:r>
            <a:r>
              <a:rPr lang="de-DE" sz="1600" b="1" dirty="0">
                <a:solidFill>
                  <a:srgbClr val="003249"/>
                </a:solidFill>
              </a:rPr>
              <a:t>	10	8	</a:t>
            </a:r>
            <a:r>
              <a:rPr lang="de-DE" sz="1600" b="1" dirty="0" smtClean="0">
                <a:solidFill>
                  <a:srgbClr val="003249"/>
                </a:solidFill>
              </a:rPr>
              <a:t>15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 err="1">
                <a:solidFill>
                  <a:srgbClr val="003249"/>
                </a:solidFill>
              </a:rPr>
              <a:t>Singapore</a:t>
            </a:r>
            <a:r>
              <a:rPr lang="de-DE" sz="1600" b="1" dirty="0">
                <a:solidFill>
                  <a:srgbClr val="003249"/>
                </a:solidFill>
              </a:rPr>
              <a:t> 	</a:t>
            </a:r>
            <a:r>
              <a:rPr lang="de-DE" sz="1600" b="1" dirty="0" smtClean="0">
                <a:solidFill>
                  <a:srgbClr val="003249"/>
                </a:solidFill>
              </a:rPr>
              <a:t>3	1	3</a:t>
            </a:r>
            <a:r>
              <a:rPr lang="de-DE" sz="1600" b="1" dirty="0">
                <a:solidFill>
                  <a:srgbClr val="003249"/>
                </a:solidFill>
              </a:rPr>
              <a:t>	2	2	</a:t>
            </a:r>
            <a:r>
              <a:rPr lang="de-DE" sz="1600" b="1" dirty="0" smtClean="0">
                <a:solidFill>
                  <a:srgbClr val="003249"/>
                </a:solidFill>
              </a:rPr>
              <a:t>3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              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 err="1">
                <a:solidFill>
                  <a:srgbClr val="003249"/>
                </a:solidFill>
              </a:rPr>
              <a:t>Switzerland</a:t>
            </a:r>
            <a:r>
              <a:rPr lang="de-DE" sz="1600" b="1" dirty="0">
                <a:solidFill>
                  <a:srgbClr val="003249"/>
                </a:solidFill>
              </a:rPr>
              <a:t> 	</a:t>
            </a:r>
            <a:r>
              <a:rPr lang="de-DE" sz="1600" b="1" dirty="0" smtClean="0">
                <a:solidFill>
                  <a:srgbClr val="003249"/>
                </a:solidFill>
              </a:rPr>
              <a:t>5	4	4</a:t>
            </a:r>
            <a:r>
              <a:rPr lang="de-DE" sz="1600" b="1" dirty="0">
                <a:solidFill>
                  <a:srgbClr val="003249"/>
                </a:solidFill>
              </a:rPr>
              <a:t>	4	8	</a:t>
            </a:r>
            <a:r>
              <a:rPr lang="de-DE" sz="1600" b="1" dirty="0" smtClean="0">
                <a:solidFill>
                  <a:srgbClr val="003249"/>
                </a:solidFill>
              </a:rPr>
              <a:t>8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003249"/>
                </a:solidFill>
              </a:rPr>
              <a:t>Canada 		</a:t>
            </a:r>
            <a:r>
              <a:rPr lang="de-DE" sz="1600" b="1" dirty="0" smtClean="0">
                <a:solidFill>
                  <a:srgbClr val="003249"/>
                </a:solidFill>
              </a:rPr>
              <a:t>7	7	8</a:t>
            </a:r>
            <a:r>
              <a:rPr lang="de-DE" sz="1600" b="1" dirty="0">
                <a:solidFill>
                  <a:srgbClr val="003249"/>
                </a:solidFill>
              </a:rPr>
              <a:t>	8	10	7	</a:t>
            </a:r>
            <a:r>
              <a:rPr lang="de-DE" sz="1600" b="1" dirty="0" smtClean="0">
                <a:solidFill>
                  <a:srgbClr val="003249"/>
                </a:solidFill>
              </a:rPr>
              <a:t> 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 err="1" smtClean="0">
                <a:solidFill>
                  <a:srgbClr val="003249"/>
                </a:solidFill>
              </a:rPr>
              <a:t>Australia</a:t>
            </a:r>
            <a:r>
              <a:rPr lang="de-DE" sz="1600" b="1" dirty="0" smtClean="0">
                <a:solidFill>
                  <a:srgbClr val="003249"/>
                </a:solidFill>
              </a:rPr>
              <a:t> </a:t>
            </a:r>
            <a:r>
              <a:rPr lang="de-DE" sz="1600" b="1" dirty="0">
                <a:solidFill>
                  <a:srgbClr val="003249"/>
                </a:solidFill>
              </a:rPr>
              <a:t>	</a:t>
            </a:r>
            <a:r>
              <a:rPr lang="de-DE" sz="1600" b="1" dirty="0" smtClean="0">
                <a:solidFill>
                  <a:srgbClr val="003249"/>
                </a:solidFill>
              </a:rPr>
              <a:t>9	5	7</a:t>
            </a:r>
            <a:r>
              <a:rPr lang="de-DE" sz="1600" b="1" dirty="0">
                <a:solidFill>
                  <a:srgbClr val="003249"/>
                </a:solidFill>
              </a:rPr>
              <a:t>	7	12	</a:t>
            </a:r>
            <a:r>
              <a:rPr lang="de-DE" sz="1600" b="1" dirty="0" smtClean="0">
                <a:solidFill>
                  <a:srgbClr val="003249"/>
                </a:solidFill>
              </a:rPr>
              <a:t>6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Germany 	</a:t>
            </a:r>
            <a:r>
              <a:rPr lang="de-DE" sz="1600" b="1" dirty="0" smtClean="0">
                <a:solidFill>
                  <a:srgbClr val="FF0000"/>
                </a:solidFill>
              </a:rPr>
              <a:t>10	16	13</a:t>
            </a:r>
            <a:r>
              <a:rPr lang="de-DE" sz="1600" b="1" dirty="0">
                <a:solidFill>
                  <a:srgbClr val="FF0000"/>
                </a:solidFill>
              </a:rPr>
              <a:t>	16	16	</a:t>
            </a:r>
            <a:r>
              <a:rPr lang="de-DE" sz="1600" b="1" dirty="0" smtClean="0">
                <a:solidFill>
                  <a:srgbClr val="FF0000"/>
                </a:solidFill>
              </a:rPr>
              <a:t>26</a:t>
            </a:r>
            <a:r>
              <a:rPr lang="de-DE" sz="1600" b="1" dirty="0">
                <a:solidFill>
                  <a:srgbClr val="FF0000"/>
                </a:solidFill>
              </a:rPr>
              <a:t>	 </a:t>
            </a:r>
            <a:r>
              <a:rPr lang="de-DE" sz="1600" b="1" dirty="0" smtClean="0">
                <a:solidFill>
                  <a:srgbClr val="FF0000"/>
                </a:solidFill>
              </a:rPr>
              <a:t>  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003249"/>
                </a:solidFill>
              </a:rPr>
              <a:t>U.K. 		</a:t>
            </a:r>
            <a:r>
              <a:rPr lang="de-DE" sz="1600" b="1" dirty="0" smtClean="0">
                <a:solidFill>
                  <a:srgbClr val="003249"/>
                </a:solidFill>
              </a:rPr>
              <a:t>20	22	21</a:t>
            </a:r>
            <a:r>
              <a:rPr lang="de-DE" sz="1600" b="1" dirty="0">
                <a:solidFill>
                  <a:srgbClr val="003249"/>
                </a:solidFill>
              </a:rPr>
              <a:t>	21	20	</a:t>
            </a:r>
            <a:r>
              <a:rPr lang="de-DE" sz="1600" b="1" dirty="0" smtClean="0">
                <a:solidFill>
                  <a:srgbClr val="003249"/>
                </a:solidFill>
              </a:rPr>
              <a:t>21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 smtClean="0">
                <a:solidFill>
                  <a:srgbClr val="003249"/>
                </a:solidFill>
              </a:rPr>
              <a:t>Taiwan </a:t>
            </a:r>
            <a:r>
              <a:rPr lang="de-DE" sz="1600" b="1" dirty="0">
                <a:solidFill>
                  <a:srgbClr val="003249"/>
                </a:solidFill>
              </a:rPr>
              <a:t>		</a:t>
            </a:r>
            <a:r>
              <a:rPr lang="de-DE" sz="1600" b="1" dirty="0" smtClean="0">
                <a:solidFill>
                  <a:srgbClr val="003249"/>
                </a:solidFill>
              </a:rPr>
              <a:t>6	8	23</a:t>
            </a:r>
            <a:r>
              <a:rPr lang="de-DE" sz="1600" b="1" dirty="0">
                <a:solidFill>
                  <a:srgbClr val="003249"/>
                </a:solidFill>
              </a:rPr>
              <a:t>	13	18	</a:t>
            </a:r>
            <a:r>
              <a:rPr lang="de-DE" sz="1600" b="1" dirty="0" smtClean="0">
                <a:solidFill>
                  <a:srgbClr val="003249"/>
                </a:solidFill>
              </a:rPr>
              <a:t>18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003249"/>
                </a:solidFill>
              </a:rPr>
              <a:t>Malaysia </a:t>
            </a:r>
            <a:r>
              <a:rPr lang="de-DE" sz="1600" b="1" dirty="0" smtClean="0">
                <a:solidFill>
                  <a:srgbClr val="003249"/>
                </a:solidFill>
              </a:rPr>
              <a:t> </a:t>
            </a:r>
            <a:r>
              <a:rPr lang="de-DE" sz="1600" b="1" dirty="0">
                <a:solidFill>
                  <a:srgbClr val="003249"/>
                </a:solidFill>
              </a:rPr>
              <a:t>	</a:t>
            </a:r>
            <a:r>
              <a:rPr lang="de-DE" sz="1600" b="1" dirty="0" smtClean="0">
                <a:solidFill>
                  <a:srgbClr val="003249"/>
                </a:solidFill>
              </a:rPr>
              <a:t>16	10	18</a:t>
            </a:r>
            <a:r>
              <a:rPr lang="de-DE" sz="1600" b="1" dirty="0">
                <a:solidFill>
                  <a:srgbClr val="003249"/>
                </a:solidFill>
              </a:rPr>
              <a:t>	19	23	</a:t>
            </a:r>
            <a:r>
              <a:rPr lang="de-DE" sz="1600" b="1" dirty="0" smtClean="0">
                <a:solidFill>
                  <a:srgbClr val="003249"/>
                </a:solidFill>
              </a:rPr>
              <a:t>23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003249"/>
                </a:solidFill>
              </a:rPr>
              <a:t>Korea 		</a:t>
            </a:r>
            <a:r>
              <a:rPr lang="de-DE" sz="1600" b="1" dirty="0" smtClean="0">
                <a:solidFill>
                  <a:srgbClr val="003249"/>
                </a:solidFill>
              </a:rPr>
              <a:t>22	23	27</a:t>
            </a:r>
            <a:r>
              <a:rPr lang="de-DE" sz="1600" b="1" dirty="0">
                <a:solidFill>
                  <a:srgbClr val="003249"/>
                </a:solidFill>
              </a:rPr>
              <a:t>	31	29	</a:t>
            </a:r>
            <a:r>
              <a:rPr lang="de-DE" sz="1600" b="1" dirty="0" smtClean="0">
                <a:solidFill>
                  <a:srgbClr val="003249"/>
                </a:solidFill>
              </a:rPr>
              <a:t>38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003249"/>
                </a:solidFill>
              </a:rPr>
              <a:t>Japan 		</a:t>
            </a:r>
            <a:r>
              <a:rPr lang="de-DE" sz="1600" b="1" dirty="0" smtClean="0">
                <a:solidFill>
                  <a:srgbClr val="003249"/>
                </a:solidFill>
              </a:rPr>
              <a:t>26	27	17</a:t>
            </a:r>
            <a:r>
              <a:rPr lang="de-DE" sz="1600" b="1" dirty="0">
                <a:solidFill>
                  <a:srgbClr val="003249"/>
                </a:solidFill>
              </a:rPr>
              <a:t>	22	24	</a:t>
            </a:r>
            <a:r>
              <a:rPr lang="de-DE" sz="1600" b="1" dirty="0" smtClean="0">
                <a:solidFill>
                  <a:srgbClr val="003249"/>
                </a:solidFill>
              </a:rPr>
              <a:t>17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China 		</a:t>
            </a:r>
            <a:r>
              <a:rPr lang="de-DE" sz="1600" b="1" dirty="0" smtClean="0">
                <a:solidFill>
                  <a:srgbClr val="FF0000"/>
                </a:solidFill>
              </a:rPr>
              <a:t>19	18	20</a:t>
            </a:r>
            <a:r>
              <a:rPr lang="de-DE" sz="1600" b="1" dirty="0">
                <a:solidFill>
                  <a:srgbClr val="FF0000"/>
                </a:solidFill>
              </a:rPr>
              <a:t>	17	15	</a:t>
            </a:r>
            <a:r>
              <a:rPr lang="de-DE" sz="1600" b="1" dirty="0" smtClean="0">
                <a:solidFill>
                  <a:srgbClr val="FF0000"/>
                </a:solidFill>
              </a:rPr>
              <a:t>19</a:t>
            </a:r>
            <a:r>
              <a:rPr lang="de-DE" sz="1600" b="1" dirty="0">
                <a:solidFill>
                  <a:srgbClr val="FF0000"/>
                </a:solidFill>
              </a:rPr>
              <a:t>	 </a:t>
            </a:r>
            <a:r>
              <a:rPr lang="de-DE" sz="1600" b="1" dirty="0" smtClean="0">
                <a:solidFill>
                  <a:srgbClr val="FF0000"/>
                </a:solidFill>
              </a:rPr>
              <a:t>  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003249"/>
                </a:solidFill>
              </a:rPr>
              <a:t>Thailand 	</a:t>
            </a:r>
            <a:r>
              <a:rPr lang="de-DE" sz="1600" b="1" dirty="0" smtClean="0">
                <a:solidFill>
                  <a:srgbClr val="003249"/>
                </a:solidFill>
              </a:rPr>
              <a:t>	27	26	26</a:t>
            </a:r>
            <a:r>
              <a:rPr lang="de-DE" sz="1600" b="1" dirty="0">
                <a:solidFill>
                  <a:srgbClr val="003249"/>
                </a:solidFill>
              </a:rPr>
              <a:t>	27	33	32	</a:t>
            </a:r>
            <a:r>
              <a:rPr lang="de-DE" sz="1600" b="1" dirty="0" smtClean="0">
                <a:solidFill>
                  <a:srgbClr val="003249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India</a:t>
            </a:r>
            <a:r>
              <a:rPr lang="de-DE" sz="1600" b="1" dirty="0" smtClean="0">
                <a:solidFill>
                  <a:srgbClr val="FF0000"/>
                </a:solidFill>
              </a:rPr>
              <a:t>		32	31	30	29	48	42</a:t>
            </a:r>
          </a:p>
          <a:p>
            <a:pPr>
              <a:spcBef>
                <a:spcPct val="50000"/>
              </a:spcBef>
            </a:pPr>
            <a:r>
              <a:rPr lang="de-DE" sz="1600" b="1" dirty="0" err="1" smtClean="0">
                <a:solidFill>
                  <a:srgbClr val="FF0000"/>
                </a:solidFill>
              </a:rPr>
              <a:t>Brazil</a:t>
            </a:r>
            <a:r>
              <a:rPr lang="de-DE" sz="1600" b="1" dirty="0" smtClean="0">
                <a:solidFill>
                  <a:srgbClr val="FF0000"/>
                </a:solidFill>
              </a:rPr>
              <a:t>		44	38	40	43</a:t>
            </a:r>
            <a:r>
              <a:rPr lang="de-DE" sz="1600" b="1" dirty="0" smtClean="0">
                <a:solidFill>
                  <a:srgbClr val="003249"/>
                </a:solidFill>
              </a:rPr>
              <a:t>	</a:t>
            </a:r>
            <a:r>
              <a:rPr lang="de-DE" sz="1600" b="1" dirty="0" smtClean="0">
                <a:solidFill>
                  <a:srgbClr val="FF0000"/>
                </a:solidFill>
              </a:rPr>
              <a:t>49	44	 </a:t>
            </a:r>
            <a:r>
              <a:rPr lang="de-DE" sz="1600" b="1" dirty="0" smtClean="0">
                <a:solidFill>
                  <a:srgbClr val="003249"/>
                </a:solidFill>
              </a:rPr>
              <a:t>Mexico </a:t>
            </a:r>
            <a:r>
              <a:rPr lang="de-DE" sz="1600" b="1" dirty="0">
                <a:solidFill>
                  <a:srgbClr val="003249"/>
                </a:solidFill>
              </a:rPr>
              <a:t>		</a:t>
            </a:r>
            <a:r>
              <a:rPr lang="de-DE" sz="1600" b="1" dirty="0" smtClean="0">
                <a:solidFill>
                  <a:srgbClr val="003249"/>
                </a:solidFill>
              </a:rPr>
              <a:t>38	47	46</a:t>
            </a:r>
            <a:r>
              <a:rPr lang="de-DE" sz="1600" b="1" dirty="0">
                <a:solidFill>
                  <a:srgbClr val="003249"/>
                </a:solidFill>
              </a:rPr>
              <a:t>	50	47	</a:t>
            </a:r>
            <a:r>
              <a:rPr lang="de-DE" sz="1600" b="1" dirty="0" smtClean="0">
                <a:solidFill>
                  <a:srgbClr val="003249"/>
                </a:solidFill>
              </a:rPr>
              <a:t>53</a:t>
            </a:r>
            <a:r>
              <a:rPr lang="de-DE" sz="1600" b="1" dirty="0">
                <a:solidFill>
                  <a:srgbClr val="003249"/>
                </a:solidFill>
              </a:rPr>
              <a:t>	 </a:t>
            </a:r>
            <a:r>
              <a:rPr lang="de-DE" sz="1600" b="1" dirty="0" smtClean="0">
                <a:solidFill>
                  <a:srgbClr val="003249"/>
                </a:solidFill>
              </a:rPr>
              <a:t>  </a:t>
            </a:r>
            <a:r>
              <a:rPr lang="de-DE" sz="1600" b="1" dirty="0">
                <a:solidFill>
                  <a:srgbClr val="003249"/>
                </a:solidFill>
              </a:rPr>
              <a:t/>
            </a:r>
            <a:br>
              <a:rPr lang="de-DE" sz="1600" b="1" dirty="0">
                <a:solidFill>
                  <a:srgbClr val="003249"/>
                </a:solidFill>
              </a:rPr>
            </a:br>
            <a:r>
              <a:rPr lang="de-DE" sz="1600" b="1" dirty="0" err="1">
                <a:solidFill>
                  <a:srgbClr val="FF0000"/>
                </a:solidFill>
              </a:rPr>
              <a:t>Russia</a:t>
            </a:r>
            <a:r>
              <a:rPr lang="de-DE" sz="1600" b="1" dirty="0">
                <a:solidFill>
                  <a:srgbClr val="FF0000"/>
                </a:solidFill>
              </a:rPr>
              <a:t> 		</a:t>
            </a:r>
            <a:r>
              <a:rPr lang="de-DE" sz="1600" b="1" dirty="0" smtClean="0">
                <a:solidFill>
                  <a:srgbClr val="FF0000"/>
                </a:solidFill>
              </a:rPr>
              <a:t>49	51	49</a:t>
            </a:r>
            <a:r>
              <a:rPr lang="de-DE" sz="1600" b="1" dirty="0">
                <a:solidFill>
                  <a:srgbClr val="FF0000"/>
                </a:solidFill>
              </a:rPr>
              <a:t>	47	43	54		 </a:t>
            </a:r>
            <a:r>
              <a:rPr lang="de-DE" sz="1600" b="1" dirty="0" smtClean="0">
                <a:solidFill>
                  <a:srgbClr val="FF0000"/>
                </a:solidFill>
              </a:rPr>
              <a:t>  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endParaRPr lang="de-DE" sz="1200" b="1" dirty="0">
              <a:solidFill>
                <a:srgbClr val="00324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/>
              <a:t>| 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784" y="441192"/>
            <a:ext cx="8229600" cy="605117"/>
          </a:xfrm>
        </p:spPr>
        <p:txBody>
          <a:bodyPr/>
          <a:lstStyle/>
          <a:p>
            <a:r>
              <a:rPr lang="de-DE" dirty="0" err="1" smtClean="0">
                <a:solidFill>
                  <a:srgbClr val="003249"/>
                </a:solidFill>
              </a:rPr>
              <a:t>Diversity</a:t>
            </a:r>
            <a:r>
              <a:rPr lang="de-DE" dirty="0" smtClean="0">
                <a:solidFill>
                  <a:srgbClr val="003249"/>
                </a:solidFill>
              </a:rPr>
              <a:t> in </a:t>
            </a:r>
            <a:r>
              <a:rPr lang="de-DE" dirty="0" err="1" smtClean="0">
                <a:solidFill>
                  <a:srgbClr val="003249"/>
                </a:solidFill>
              </a:rPr>
              <a:t>the</a:t>
            </a:r>
            <a:r>
              <a:rPr lang="de-DE" dirty="0" smtClean="0">
                <a:solidFill>
                  <a:srgbClr val="003249"/>
                </a:solidFill>
              </a:rPr>
              <a:t> World-Economy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|24.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/>
              <a:t>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9036076"/>
              </p:ext>
            </p:extLst>
          </p:nvPr>
        </p:nvGraphicFramePr>
        <p:xfrm>
          <a:off x="979714" y="1396999"/>
          <a:ext cx="7402285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57"/>
                <a:gridCol w="1480457"/>
                <a:gridCol w="1480457"/>
                <a:gridCol w="1480457"/>
                <a:gridCol w="1480457"/>
              </a:tblGrid>
              <a:tr h="152037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defRPr/>
                      </a:pP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Manage-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ment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/</a:t>
                      </a:r>
                    </a:p>
                    <a:p>
                      <a:pPr>
                        <a:spcBef>
                          <a:spcPct val="20000"/>
                        </a:spcBef>
                        <a:defRPr/>
                      </a:pP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Industrial Systems</a:t>
                      </a:r>
                    </a:p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Govermental</a:t>
                      </a:r>
                      <a:r>
                        <a:rPr lang="de-DE" sz="1800" b="0" baseline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Struktures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Laws,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Regulations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of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Values,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indiv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./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social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goals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,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collective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 normative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conditions</a:t>
                      </a:r>
                      <a:endParaRPr lang="de-DE" sz="1800" b="0" dirty="0" smtClean="0">
                        <a:solidFill>
                          <a:srgbClr val="003249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Religious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and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cultural</a:t>
                      </a:r>
                      <a:r>
                        <a:rPr lang="de-DE" sz="1800" b="0" dirty="0" smtClean="0">
                          <a:solidFill>
                            <a:srgbClr val="003249"/>
                          </a:solidFill>
                          <a:latin typeface="+mn-lt"/>
                        </a:rPr>
                        <a:t> </a:t>
                      </a:r>
                      <a:r>
                        <a:rPr lang="de-DE" sz="1800" b="0" dirty="0" err="1" smtClean="0">
                          <a:solidFill>
                            <a:srgbClr val="003249"/>
                          </a:solidFill>
                          <a:latin typeface="+mn-lt"/>
                        </a:rPr>
                        <a:t>items</a:t>
                      </a:r>
                      <a:endParaRPr lang="de-DE" sz="1800" b="0" dirty="0" smtClean="0">
                        <a:solidFill>
                          <a:srgbClr val="003249"/>
                        </a:solidFill>
                        <a:latin typeface="+mn-lt"/>
                      </a:endParaRPr>
                    </a:p>
                    <a:p>
                      <a:endParaRPr lang="de-DE" b="0" dirty="0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3249"/>
                          </a:solidFill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3249"/>
                          </a:solidFill>
                        </a:rPr>
                        <a:t>Russia</a:t>
                      </a:r>
                      <a:endParaRPr lang="de-DE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3249"/>
                          </a:solidFill>
                        </a:rPr>
                        <a:t>India</a:t>
                      </a:r>
                      <a:endParaRPr lang="de-DE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3249"/>
                          </a:solidFill>
                        </a:rPr>
                        <a:t>China</a:t>
                      </a:r>
                      <a:endParaRPr lang="de-DE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3249"/>
                          </a:solidFill>
                        </a:rPr>
                        <a:t>EU</a:t>
                      </a:r>
                      <a:r>
                        <a:rPr lang="de-DE" baseline="0" dirty="0" smtClean="0">
                          <a:solidFill>
                            <a:srgbClr val="003249"/>
                          </a:solidFill>
                        </a:rPr>
                        <a:t> </a:t>
                      </a:r>
                      <a:endParaRPr lang="de-DE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3249"/>
                          </a:solidFill>
                        </a:rPr>
                        <a:t>USA</a:t>
                      </a:r>
                      <a:endParaRPr lang="de-DE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26854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3249"/>
                          </a:solidFill>
                        </a:rPr>
                        <a:t>Japan</a:t>
                      </a:r>
                      <a:endParaRPr lang="de-DE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Model: Systemapproach </a:t>
            </a:r>
            <a:r>
              <a:rPr lang="de-DE" dirty="0" err="1" smtClean="0">
                <a:solidFill>
                  <a:srgbClr val="003249"/>
                </a:solidFill>
              </a:rPr>
              <a:t>for</a:t>
            </a:r>
            <a:r>
              <a:rPr lang="de-DE" dirty="0" smtClean="0">
                <a:solidFill>
                  <a:srgbClr val="003249"/>
                </a:solidFill>
              </a:rPr>
              <a:t> Int. Companies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505200" y="1676400"/>
            <a:ext cx="2133600" cy="3108325"/>
            <a:chOff x="2208" y="1056"/>
            <a:chExt cx="1344" cy="1776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208" y="1056"/>
              <a:ext cx="1344" cy="1776"/>
            </a:xfrm>
            <a:prstGeom prst="ellipse">
              <a:avLst/>
            </a:prstGeom>
            <a:noFill/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31" y="1258"/>
              <a:ext cx="115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Technical </a:t>
              </a:r>
              <a:r>
                <a:rPr lang="de-DE" dirty="0">
                  <a:solidFill>
                    <a:srgbClr val="003249"/>
                  </a:solidFill>
                  <a:latin typeface="+mn-lt"/>
                </a:rPr>
                <a:t>System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35363" y="2971800"/>
            <a:ext cx="4465637" cy="1752600"/>
            <a:chOff x="2352" y="1872"/>
            <a:chExt cx="2688" cy="1104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352" y="1872"/>
              <a:ext cx="2688" cy="1104"/>
            </a:xfrm>
            <a:prstGeom prst="ellipse">
              <a:avLst/>
            </a:prstGeom>
            <a:noFill/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600" y="2170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Political </a:t>
              </a:r>
              <a:r>
                <a:rPr lang="de-DE" dirty="0">
                  <a:solidFill>
                    <a:srgbClr val="003249"/>
                  </a:solidFill>
                  <a:latin typeface="+mn-lt"/>
                </a:rPr>
                <a:t>System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19200" y="2971800"/>
            <a:ext cx="4495800" cy="1752600"/>
            <a:chOff x="768" y="1872"/>
            <a:chExt cx="2688" cy="1104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768" y="1872"/>
              <a:ext cx="2688" cy="1104"/>
            </a:xfrm>
            <a:prstGeom prst="ellipse">
              <a:avLst/>
            </a:prstGeom>
            <a:noFill/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008" y="2170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Cultural </a:t>
              </a:r>
              <a:r>
                <a:rPr lang="de-DE" dirty="0">
                  <a:solidFill>
                    <a:srgbClr val="003249"/>
                  </a:solidFill>
                  <a:latin typeface="+mn-lt"/>
                </a:rPr>
                <a:t>System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29000" y="3094038"/>
            <a:ext cx="2286000" cy="3154362"/>
            <a:chOff x="2160" y="1949"/>
            <a:chExt cx="1440" cy="1987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2208" y="1949"/>
              <a:ext cx="1344" cy="1987"/>
            </a:xfrm>
            <a:prstGeom prst="ellipse">
              <a:avLst/>
            </a:prstGeom>
            <a:noFill/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160" y="3072"/>
              <a:ext cx="14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Economic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>
                  <a:solidFill>
                    <a:srgbClr val="003249"/>
                  </a:solidFill>
                  <a:latin typeface="+mn-lt"/>
                </a:rPr>
                <a:t>System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581400" y="3489325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b="1" dirty="0" smtClean="0">
                <a:solidFill>
                  <a:srgbClr val="003249"/>
                </a:solidFill>
                <a:latin typeface="+mn-lt"/>
              </a:rPr>
              <a:t>International Companies</a:t>
            </a:r>
            <a:endParaRPr lang="de-DE" b="1" dirty="0">
              <a:solidFill>
                <a:srgbClr val="003249"/>
              </a:solidFill>
              <a:latin typeface="+mn-lt"/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1628" y="1240971"/>
            <a:ext cx="8229600" cy="4525963"/>
          </a:xfrm>
        </p:spPr>
        <p:txBody>
          <a:bodyPr/>
          <a:lstStyle/>
          <a:p>
            <a:pPr>
              <a:buNone/>
            </a:pPr>
            <a:endParaRPr lang="de-DE" sz="4800" dirty="0" smtClean="0">
              <a:solidFill>
                <a:srgbClr val="003249"/>
              </a:solidFill>
            </a:endParaRPr>
          </a:p>
          <a:p>
            <a:pPr>
              <a:buNone/>
            </a:pPr>
            <a:endParaRPr lang="de-DE" sz="4800" dirty="0" smtClean="0">
              <a:solidFill>
                <a:srgbClr val="003249"/>
              </a:solidFill>
            </a:endParaRPr>
          </a:p>
          <a:p>
            <a:pPr>
              <a:buNone/>
            </a:pPr>
            <a:r>
              <a:rPr lang="de-DE" sz="4400" b="1" dirty="0" smtClean="0">
                <a:solidFill>
                  <a:srgbClr val="003249"/>
                </a:solidFill>
              </a:rPr>
              <a:t>II. BRIC–Countries, EU, USA</a:t>
            </a:r>
            <a:endParaRPr lang="de-DE" sz="44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China</a:t>
            </a:r>
          </a:p>
        </p:txBody>
      </p:sp>
      <p:pic>
        <p:nvPicPr>
          <p:cNvPr id="41988" name="Picture 5" descr="Map of Ch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357313"/>
            <a:ext cx="7532688" cy="4911725"/>
          </a:xfrm>
          <a:noFill/>
          <a:ln>
            <a:miter lim="800000"/>
            <a:headEnd/>
            <a:tailEnd/>
          </a:ln>
        </p:spPr>
      </p:pic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0" y="6438900"/>
            <a:ext cx="7561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>
                <a:solidFill>
                  <a:srgbClr val="003249"/>
                </a:solidFill>
                <a:latin typeface="Tahoma" pitchFamily="34" charset="0"/>
              </a:rPr>
              <a:t>Source: </a:t>
            </a:r>
            <a:r>
              <a:rPr lang="de-DE" sz="1200" dirty="0">
                <a:solidFill>
                  <a:srgbClr val="003249"/>
                </a:solidFill>
                <a:latin typeface="Tahoma" pitchFamily="34" charset="0"/>
              </a:rPr>
              <a:t>CIA: The World </a:t>
            </a:r>
            <a:r>
              <a:rPr lang="de-DE" sz="1200" dirty="0" err="1">
                <a:solidFill>
                  <a:srgbClr val="003249"/>
                </a:solidFill>
                <a:latin typeface="Tahoma" pitchFamily="34" charset="0"/>
              </a:rPr>
              <a:t>Factbook</a:t>
            </a:r>
            <a:r>
              <a:rPr lang="de-DE" sz="1200" dirty="0">
                <a:solidFill>
                  <a:srgbClr val="003249"/>
                </a:solidFill>
                <a:latin typeface="Tahoma" pitchFamily="34" charset="0"/>
              </a:rPr>
              <a:t>, 2005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 descr="Ind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57313"/>
            <a:ext cx="470217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0" y="64389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rgbClr val="003249"/>
                </a:solidFill>
                <a:latin typeface="Tahoma" pitchFamily="34" charset="0"/>
              </a:rPr>
              <a:t>www.cia.gov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solidFill>
                  <a:srgbClr val="003249"/>
                </a:solidFill>
              </a:rPr>
              <a:t>India</a:t>
            </a:r>
            <a:endParaRPr lang="de-DE" dirty="0" smtClean="0">
              <a:solidFill>
                <a:srgbClr val="003249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5035" y="345397"/>
            <a:ext cx="8229600" cy="934763"/>
          </a:xfrm>
        </p:spPr>
        <p:txBody>
          <a:bodyPr/>
          <a:lstStyle/>
          <a:p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/>
            </a:r>
            <a:b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</a:br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The BRIC – Countries </a:t>
            </a:r>
            <a:r>
              <a:rPr lang="de-DE" sz="2400" dirty="0" err="1" smtClean="0">
                <a:solidFill>
                  <a:srgbClr val="003249"/>
                </a:solidFill>
                <a:latin typeface="Tahoma" pitchFamily="34" charset="0"/>
              </a:rPr>
              <a:t>and</a:t>
            </a:r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 </a:t>
            </a:r>
            <a:r>
              <a:rPr lang="de-DE" sz="2400" dirty="0" err="1" smtClean="0">
                <a:solidFill>
                  <a:srgbClr val="003249"/>
                </a:solidFill>
                <a:latin typeface="Tahoma" pitchFamily="34" charset="0"/>
              </a:rPr>
              <a:t>the</a:t>
            </a:r>
            <a: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  <a:t> World</a:t>
            </a:r>
            <a:br>
              <a:rPr lang="de-DE" sz="2400" dirty="0" smtClean="0">
                <a:solidFill>
                  <a:srgbClr val="003249"/>
                </a:solidFill>
                <a:latin typeface="Tahoma" pitchFamily="34" charset="0"/>
              </a:rPr>
            </a:br>
            <a:endParaRPr lang="de-DE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939" y="1350649"/>
            <a:ext cx="5034124" cy="49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24. </a:t>
            </a:r>
            <a:r>
              <a:rPr lang="de-DE" dirty="0" err="1" smtClean="0"/>
              <a:t>October</a:t>
            </a:r>
            <a:r>
              <a:rPr lang="de-DE" dirty="0" smtClean="0"/>
              <a:t> 2011 | Prof. Dr. Norbert Koubek | Folie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85057" y="6248400"/>
            <a:ext cx="3995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003249"/>
                </a:solidFill>
              </a:rPr>
              <a:t>Source: The Economist, </a:t>
            </a:r>
            <a:r>
              <a:rPr lang="de-DE" sz="1100" dirty="0" err="1" smtClean="0">
                <a:solidFill>
                  <a:srgbClr val="003249"/>
                </a:solidFill>
              </a:rPr>
              <a:t>July</a:t>
            </a:r>
            <a:r>
              <a:rPr lang="de-DE" sz="1100" dirty="0" smtClean="0">
                <a:solidFill>
                  <a:srgbClr val="003249"/>
                </a:solidFill>
              </a:rPr>
              <a:t> 5th – 11th, 2008</a:t>
            </a:r>
            <a:endParaRPr lang="de-DE" sz="1100" dirty="0">
              <a:solidFill>
                <a:srgbClr val="00324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7859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de-DE" sz="32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Russia</a:t>
            </a:r>
            <a:endParaRPr lang="de-DE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8309" name="Picture 4" descr="Map of Russ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85938"/>
            <a:ext cx="6500813" cy="3663950"/>
          </a:xfrm>
          <a:noFill/>
          <a:ln>
            <a:miter lim="800000"/>
            <a:headEnd/>
            <a:tailEnd/>
          </a:ln>
        </p:spPr>
      </p:pic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0" y="6357938"/>
            <a:ext cx="2952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rgbClr val="003249"/>
                </a:solidFill>
              </a:rPr>
              <a:t>Source: www.cia.gov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solidFill>
                  <a:srgbClr val="003249"/>
                </a:solidFill>
              </a:rPr>
              <a:t>Russia</a:t>
            </a:r>
            <a:endParaRPr lang="de-DE" dirty="0" smtClean="0">
              <a:solidFill>
                <a:srgbClr val="00324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Brasil</a:t>
            </a:r>
          </a:p>
        </p:txBody>
      </p:sp>
      <p:pic>
        <p:nvPicPr>
          <p:cNvPr id="27652" name="Picture 3" descr="Map of Braz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75" y="1319213"/>
            <a:ext cx="470852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875" y="6384925"/>
            <a:ext cx="1828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rgbClr val="003249"/>
                </a:solidFill>
                <a:latin typeface="+mn-lt"/>
              </a:rPr>
              <a:t>www.cia.gov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564897" y="3244334"/>
            <a:ext cx="201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24. </a:t>
            </a:r>
            <a:r>
              <a:rPr lang="de-DE" dirty="0" err="1" smtClean="0"/>
              <a:t>October</a:t>
            </a:r>
            <a:r>
              <a:rPr lang="de-DE" dirty="0" smtClean="0"/>
              <a:t> 2011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564897" y="3244334"/>
            <a:ext cx="201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24. </a:t>
            </a:r>
            <a:r>
              <a:rPr lang="de-DE" dirty="0" err="1" smtClean="0"/>
              <a:t>October</a:t>
            </a:r>
            <a:r>
              <a:rPr lang="de-DE" dirty="0" smtClean="0"/>
              <a:t> 2011 </a:t>
            </a:r>
            <a:endParaRPr lang="de-DE" dirty="0"/>
          </a:p>
        </p:txBody>
      </p:sp>
      <p:sp>
        <p:nvSpPr>
          <p:cNvPr id="11" name="Fußzeilenplatzhalter 6"/>
          <p:cNvSpPr txBox="1">
            <a:spLocks/>
          </p:cNvSpPr>
          <p:nvPr/>
        </p:nvSpPr>
        <p:spPr bwMode="auto">
          <a:xfrm>
            <a:off x="2505075" y="6535383"/>
            <a:ext cx="67913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C6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96C6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el 1"/>
          <p:cNvSpPr>
            <a:spLocks noGrp="1"/>
          </p:cNvSpPr>
          <p:nvPr>
            <p:ph type="title"/>
          </p:nvPr>
        </p:nvSpPr>
        <p:spPr bwMode="auto">
          <a:xfrm>
            <a:off x="555626" y="665344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Europe</a:t>
            </a:r>
          </a:p>
        </p:txBody>
      </p:sp>
      <p:pic>
        <p:nvPicPr>
          <p:cNvPr id="111620" name="Picture 2" descr="8027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357313"/>
            <a:ext cx="3929062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0" y="6357938"/>
            <a:ext cx="182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rgbClr val="003249"/>
                </a:solidFill>
                <a:latin typeface="Tahoma" pitchFamily="34" charset="0"/>
              </a:rPr>
              <a:t>Quelle: www.cia.gov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USA</a:t>
            </a:r>
          </a:p>
        </p:txBody>
      </p:sp>
      <p:pic>
        <p:nvPicPr>
          <p:cNvPr id="22532" name="Picture 3" descr="802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314450"/>
            <a:ext cx="378936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163" y="64008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rgbClr val="003249"/>
                </a:solidFill>
                <a:latin typeface="+mn-lt"/>
              </a:rPr>
              <a:t>www.cia.gov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9" name="Fußzeilenplatzhalter 6"/>
          <p:cNvSpPr txBox="1">
            <a:spLocks/>
          </p:cNvSpPr>
          <p:nvPr/>
        </p:nvSpPr>
        <p:spPr bwMode="auto">
          <a:xfrm>
            <a:off x="2505075" y="6535383"/>
            <a:ext cx="67913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96C6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 </a:t>
            </a:r>
            <a:r>
              <a:rPr lang="de-DE" sz="4400" b="1" dirty="0" smtClean="0">
                <a:solidFill>
                  <a:srgbClr val="003249"/>
                </a:solidFill>
              </a:rPr>
              <a:t>III. BRIC – Countries </a:t>
            </a:r>
          </a:p>
          <a:p>
            <a:pPr algn="ctr">
              <a:buNone/>
            </a:pPr>
            <a:r>
              <a:rPr lang="de-DE" sz="4400" b="1" dirty="0" err="1" smtClean="0">
                <a:solidFill>
                  <a:srgbClr val="003249"/>
                </a:solidFill>
              </a:rPr>
              <a:t>and</a:t>
            </a:r>
            <a:r>
              <a:rPr lang="de-DE" sz="4400" b="1" dirty="0" smtClean="0">
                <a:solidFill>
                  <a:srgbClr val="003249"/>
                </a:solidFill>
              </a:rPr>
              <a:t> Company-Politics</a:t>
            </a:r>
            <a:endParaRPr lang="de-DE" sz="4400" b="1" dirty="0">
              <a:solidFill>
                <a:srgbClr val="00324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 bwMode="auto">
          <a:xfrm>
            <a:off x="403225" y="490538"/>
            <a:ext cx="8229600" cy="606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Triade-Model </a:t>
            </a:r>
            <a:r>
              <a:rPr lang="de-DE" dirty="0" err="1" smtClean="0">
                <a:solidFill>
                  <a:srgbClr val="003249"/>
                </a:solidFill>
              </a:rPr>
              <a:t>and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r>
              <a:rPr lang="de-DE" dirty="0" err="1" smtClean="0">
                <a:solidFill>
                  <a:srgbClr val="003249"/>
                </a:solidFill>
              </a:rPr>
              <a:t>the</a:t>
            </a:r>
            <a:r>
              <a:rPr lang="de-DE" dirty="0" smtClean="0">
                <a:solidFill>
                  <a:srgbClr val="003249"/>
                </a:solidFill>
              </a:rPr>
              <a:t> global </a:t>
            </a:r>
            <a:r>
              <a:rPr lang="de-DE" dirty="0" err="1" smtClean="0">
                <a:solidFill>
                  <a:srgbClr val="003249"/>
                </a:solidFill>
              </a:rPr>
              <a:t>Internationalisation</a:t>
            </a:r>
            <a:endParaRPr lang="de-DE" dirty="0" smtClean="0">
              <a:solidFill>
                <a:srgbClr val="003249"/>
              </a:solidFill>
            </a:endParaRPr>
          </a:p>
        </p:txBody>
      </p:sp>
      <p:pic>
        <p:nvPicPr>
          <p:cNvPr id="17412" name="Picture 2" descr="C:\Eigene Dateien\Eigene Bilder\weltkar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1844675"/>
            <a:ext cx="71929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 </a:t>
            </a:r>
            <a:r>
              <a:rPr lang="de-DE" dirty="0" err="1" smtClean="0"/>
              <a:t>October</a:t>
            </a:r>
            <a:r>
              <a:rPr lang="de-DE" dirty="0" smtClean="0"/>
              <a:t>  2011 | Prof. Dr. Norbert Koubek |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Fußzeilenplatzhalter 6"/>
          <p:cNvSpPr txBox="1">
            <a:spLocks/>
          </p:cNvSpPr>
          <p:nvPr/>
        </p:nvSpPr>
        <p:spPr bwMode="auto">
          <a:xfrm>
            <a:off x="2505075" y="6535383"/>
            <a:ext cx="67913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C6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|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96C6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err="1" smtClean="0">
                <a:solidFill>
                  <a:srgbClr val="003249"/>
                </a:solidFill>
              </a:rPr>
              <a:t>Stategies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r>
              <a:rPr lang="de-DE" dirty="0" err="1" smtClean="0">
                <a:solidFill>
                  <a:srgbClr val="003249"/>
                </a:solidFill>
              </a:rPr>
              <a:t>for</a:t>
            </a:r>
            <a:r>
              <a:rPr lang="de-DE" dirty="0" smtClean="0">
                <a:solidFill>
                  <a:srgbClr val="003249"/>
                </a:solidFill>
              </a:rPr>
              <a:t> Value Chain </a:t>
            </a:r>
            <a:r>
              <a:rPr lang="de-DE" dirty="0" err="1" smtClean="0">
                <a:solidFill>
                  <a:srgbClr val="003249"/>
                </a:solidFill>
              </a:rPr>
              <a:t>Optimisation</a:t>
            </a:r>
            <a:endParaRPr lang="de-DE" dirty="0" smtClean="0">
              <a:solidFill>
                <a:srgbClr val="003249"/>
              </a:solidFill>
            </a:endParaRP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dirty="0" err="1" smtClean="0">
                <a:solidFill>
                  <a:srgbClr val="003249"/>
                </a:solidFill>
              </a:rPr>
              <a:t>Principles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r>
              <a:rPr lang="de-DE" dirty="0" err="1" smtClean="0">
                <a:solidFill>
                  <a:srgbClr val="003249"/>
                </a:solidFill>
              </a:rPr>
              <a:t>of</a:t>
            </a:r>
            <a:r>
              <a:rPr lang="de-DE" dirty="0" smtClean="0">
                <a:solidFill>
                  <a:srgbClr val="003249"/>
                </a:solidFill>
              </a:rPr>
              <a:t> Value Chains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850" y="2238375"/>
            <a:ext cx="3140075" cy="3232150"/>
            <a:chOff x="38" y="988"/>
            <a:chExt cx="1978" cy="20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" y="988"/>
              <a:ext cx="1978" cy="2036"/>
              <a:chOff x="38" y="988"/>
              <a:chExt cx="1978" cy="20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" y="1488"/>
                <a:ext cx="1978" cy="1536"/>
                <a:chOff x="38" y="1488"/>
                <a:chExt cx="1978" cy="1536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576" y="1968"/>
                  <a:ext cx="1392" cy="1056"/>
                  <a:chOff x="576" y="1296"/>
                  <a:chExt cx="1344" cy="960"/>
                </a:xfrm>
              </p:grpSpPr>
              <p:sp>
                <p:nvSpPr>
                  <p:cNvPr id="2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296"/>
                    <a:ext cx="1344" cy="960"/>
                  </a:xfrm>
                  <a:prstGeom prst="rect">
                    <a:avLst/>
                  </a:prstGeom>
                  <a:noFill/>
                  <a:ln w="9525">
                    <a:solidFill>
                      <a:srgbClr val="00324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53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77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1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" y="1641"/>
                  <a:ext cx="624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err="1" smtClean="0">
                      <a:solidFill>
                        <a:srgbClr val="003249"/>
                      </a:solidFill>
                      <a:latin typeface="+mn-lt"/>
                    </a:rPr>
                    <a:t>Supply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12" y="1632"/>
                  <a:ext cx="48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smtClean="0">
                      <a:solidFill>
                        <a:srgbClr val="003249"/>
                      </a:solidFill>
                      <a:latin typeface="+mn-lt"/>
                    </a:rPr>
                    <a:t>R&amp;D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1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96" y="1488"/>
                  <a:ext cx="624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err="1" smtClean="0">
                      <a:solidFill>
                        <a:srgbClr val="003249"/>
                      </a:solidFill>
                      <a:latin typeface="+mn-lt"/>
                    </a:rPr>
                    <a:t>Produc-tion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" y="2009"/>
                  <a:ext cx="62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smtClean="0">
                      <a:solidFill>
                        <a:srgbClr val="003249"/>
                      </a:solidFill>
                      <a:latin typeface="+mn-lt"/>
                    </a:rPr>
                    <a:t>Count.1 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8" y="2265"/>
                  <a:ext cx="576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smtClean="0">
                      <a:solidFill>
                        <a:srgbClr val="003249"/>
                      </a:solidFill>
                      <a:latin typeface="+mn-lt"/>
                    </a:rPr>
                    <a:t>Count.2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" y="2527"/>
                  <a:ext cx="576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smtClean="0">
                      <a:solidFill>
                        <a:srgbClr val="003249"/>
                      </a:solidFill>
                      <a:latin typeface="+mn-lt"/>
                    </a:rPr>
                    <a:t>Count.3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20" name="Line 20"/>
                <p:cNvSpPr>
                  <a:spLocks noChangeShapeType="1"/>
                </p:cNvSpPr>
                <p:nvPr/>
              </p:nvSpPr>
              <p:spPr bwMode="auto">
                <a:xfrm>
                  <a:off x="576" y="1890"/>
                  <a:ext cx="144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3249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576" y="988"/>
                <a:ext cx="134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600" dirty="0" smtClean="0">
                    <a:solidFill>
                      <a:srgbClr val="003249"/>
                    </a:solidFill>
                    <a:latin typeface="+mn-lt"/>
                  </a:rPr>
                  <a:t>Country </a:t>
                </a:r>
                <a:r>
                  <a:rPr lang="de-DE" sz="1600" dirty="0" err="1" smtClean="0">
                    <a:solidFill>
                      <a:srgbClr val="003249"/>
                    </a:solidFill>
                    <a:latin typeface="+mn-lt"/>
                  </a:rPr>
                  <a:t>focus</a:t>
                </a:r>
                <a:endParaRPr lang="de-DE" sz="1600" dirty="0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672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1008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1728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489325" y="2238375"/>
            <a:ext cx="2667000" cy="3232150"/>
            <a:chOff x="2112" y="988"/>
            <a:chExt cx="1680" cy="2036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2112" y="988"/>
              <a:ext cx="1680" cy="2036"/>
              <a:chOff x="2112" y="988"/>
              <a:chExt cx="1680" cy="2036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112" y="1488"/>
                <a:ext cx="1680" cy="1536"/>
                <a:chOff x="2112" y="1488"/>
                <a:chExt cx="1680" cy="1536"/>
              </a:xfrm>
            </p:grpSpPr>
            <p:grpSp>
              <p:nvGrpSpPr>
                <p:cNvPr id="28" name="Group 29"/>
                <p:cNvGrpSpPr>
                  <a:grpSpLocks/>
                </p:cNvGrpSpPr>
                <p:nvPr/>
              </p:nvGrpSpPr>
              <p:grpSpPr bwMode="auto">
                <a:xfrm>
                  <a:off x="2352" y="1968"/>
                  <a:ext cx="1392" cy="1056"/>
                  <a:chOff x="576" y="1296"/>
                  <a:chExt cx="1344" cy="960"/>
                </a:xfrm>
              </p:grpSpPr>
              <p:sp>
                <p:nvSpPr>
                  <p:cNvPr id="5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296"/>
                    <a:ext cx="1344" cy="960"/>
                  </a:xfrm>
                  <a:prstGeom prst="rect">
                    <a:avLst/>
                  </a:prstGeom>
                  <a:noFill/>
                  <a:ln w="9525">
                    <a:solidFill>
                      <a:srgbClr val="00324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6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53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8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77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1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112" y="1641"/>
                  <a:ext cx="624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err="1" smtClean="0">
                      <a:solidFill>
                        <a:srgbClr val="003249"/>
                      </a:solidFill>
                      <a:latin typeface="+mn-lt"/>
                    </a:rPr>
                    <a:t>Supply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688" y="1632"/>
                  <a:ext cx="48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smtClean="0">
                      <a:solidFill>
                        <a:srgbClr val="003249"/>
                      </a:solidFill>
                      <a:latin typeface="+mn-lt"/>
                    </a:rPr>
                    <a:t>R&amp;D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5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072" y="1488"/>
                  <a:ext cx="624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err="1" smtClean="0">
                      <a:solidFill>
                        <a:srgbClr val="003249"/>
                      </a:solidFill>
                      <a:latin typeface="+mn-lt"/>
                    </a:rPr>
                    <a:t>Produc-tion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auto">
                <a:xfrm>
                  <a:off x="2352" y="1890"/>
                  <a:ext cx="144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3249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</p:grpSp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352" y="988"/>
                <a:ext cx="134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600" dirty="0" smtClean="0">
                    <a:solidFill>
                      <a:srgbClr val="003249"/>
                    </a:solidFill>
                    <a:latin typeface="+mn-lt"/>
                  </a:rPr>
                  <a:t>National </a:t>
                </a:r>
                <a:r>
                  <a:rPr lang="de-DE" sz="1600" dirty="0" err="1" smtClean="0">
                    <a:solidFill>
                      <a:srgbClr val="003249"/>
                    </a:solidFill>
                    <a:latin typeface="+mn-lt"/>
                  </a:rPr>
                  <a:t>autonomy</a:t>
                </a:r>
                <a:endParaRPr lang="de-DE" sz="1600" dirty="0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2448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1" name="Oval 43"/>
            <p:cNvSpPr>
              <a:spLocks noChangeArrowheads="1"/>
            </p:cNvSpPr>
            <p:nvPr/>
          </p:nvSpPr>
          <p:spPr bwMode="auto">
            <a:xfrm>
              <a:off x="2784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auto">
            <a:xfrm>
              <a:off x="3150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3504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2448" y="23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auto">
            <a:xfrm>
              <a:off x="2448" y="256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2448" y="280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2784" y="23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3147" y="23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3504" y="23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2784" y="256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3147" y="256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auto">
            <a:xfrm>
              <a:off x="3504" y="256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43" name="Oval 55"/>
            <p:cNvSpPr>
              <a:spLocks noChangeArrowheads="1"/>
            </p:cNvSpPr>
            <p:nvPr/>
          </p:nvSpPr>
          <p:spPr bwMode="auto">
            <a:xfrm>
              <a:off x="2784" y="280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44" name="Oval 56"/>
            <p:cNvSpPr>
              <a:spLocks noChangeArrowheads="1"/>
            </p:cNvSpPr>
            <p:nvPr/>
          </p:nvSpPr>
          <p:spPr bwMode="auto">
            <a:xfrm>
              <a:off x="3150" y="280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auto">
            <a:xfrm>
              <a:off x="3504" y="2811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</p:grpSp>
      <p:grpSp>
        <p:nvGrpSpPr>
          <p:cNvPr id="29" name="Group 58"/>
          <p:cNvGrpSpPr>
            <a:grpSpLocks/>
          </p:cNvGrpSpPr>
          <p:nvPr/>
        </p:nvGrpSpPr>
        <p:grpSpPr bwMode="auto">
          <a:xfrm>
            <a:off x="6232525" y="2238375"/>
            <a:ext cx="2667000" cy="3232150"/>
            <a:chOff x="3840" y="988"/>
            <a:chExt cx="1680" cy="2036"/>
          </a:xfrm>
        </p:grpSpPr>
        <p:grpSp>
          <p:nvGrpSpPr>
            <p:cNvPr id="46" name="Group 59"/>
            <p:cNvGrpSpPr>
              <a:grpSpLocks/>
            </p:cNvGrpSpPr>
            <p:nvPr/>
          </p:nvGrpSpPr>
          <p:grpSpPr bwMode="auto">
            <a:xfrm>
              <a:off x="3840" y="988"/>
              <a:ext cx="1680" cy="2036"/>
              <a:chOff x="3840" y="988"/>
              <a:chExt cx="1680" cy="2036"/>
            </a:xfrm>
          </p:grpSpPr>
          <p:grpSp>
            <p:nvGrpSpPr>
              <p:cNvPr id="48" name="Group 60"/>
              <p:cNvGrpSpPr>
                <a:grpSpLocks/>
              </p:cNvGrpSpPr>
              <p:nvPr/>
            </p:nvGrpSpPr>
            <p:grpSpPr bwMode="auto">
              <a:xfrm>
                <a:off x="3840" y="1488"/>
                <a:ext cx="1680" cy="1536"/>
                <a:chOff x="3840" y="1488"/>
                <a:chExt cx="1680" cy="1536"/>
              </a:xfrm>
            </p:grpSpPr>
            <p:grpSp>
              <p:nvGrpSpPr>
                <p:cNvPr id="60" name="Group 61"/>
                <p:cNvGrpSpPr>
                  <a:grpSpLocks/>
                </p:cNvGrpSpPr>
                <p:nvPr/>
              </p:nvGrpSpPr>
              <p:grpSpPr bwMode="auto">
                <a:xfrm>
                  <a:off x="4080" y="1968"/>
                  <a:ext cx="1392" cy="1056"/>
                  <a:chOff x="576" y="1296"/>
                  <a:chExt cx="1344" cy="960"/>
                </a:xfrm>
              </p:grpSpPr>
              <p:sp>
                <p:nvSpPr>
                  <p:cNvPr id="73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296"/>
                    <a:ext cx="1344" cy="960"/>
                  </a:xfrm>
                  <a:prstGeom prst="rect">
                    <a:avLst/>
                  </a:prstGeom>
                  <a:noFill/>
                  <a:ln w="9525">
                    <a:solidFill>
                      <a:srgbClr val="00324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6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129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53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77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7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16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24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de-DE" sz="1600">
                      <a:solidFill>
                        <a:srgbClr val="003249"/>
                      </a:solidFill>
                      <a:latin typeface="+mn-lt"/>
                    </a:endParaRPr>
                  </a:p>
                </p:txBody>
              </p:sp>
            </p:grpSp>
            <p:sp>
              <p:nvSpPr>
                <p:cNvPr id="6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40" y="1641"/>
                  <a:ext cx="624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err="1" smtClean="0">
                      <a:solidFill>
                        <a:srgbClr val="003249"/>
                      </a:solidFill>
                      <a:latin typeface="+mn-lt"/>
                    </a:rPr>
                    <a:t>Supply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7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416" y="1632"/>
                  <a:ext cx="48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smtClean="0">
                      <a:solidFill>
                        <a:srgbClr val="003249"/>
                      </a:solidFill>
                      <a:latin typeface="+mn-lt"/>
                    </a:rPr>
                    <a:t>R&amp;D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7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800" y="1488"/>
                  <a:ext cx="624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de-DE" sz="1600" dirty="0" err="1" smtClean="0">
                      <a:solidFill>
                        <a:srgbClr val="003249"/>
                      </a:solidFill>
                      <a:latin typeface="+mn-lt"/>
                    </a:rPr>
                    <a:t>Produc-tion</a:t>
                  </a:r>
                  <a:endParaRPr lang="de-DE" sz="1600" dirty="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  <p:sp>
              <p:nvSpPr>
                <p:cNvPr id="72" name="Line 72"/>
                <p:cNvSpPr>
                  <a:spLocks noChangeShapeType="1"/>
                </p:cNvSpPr>
                <p:nvPr/>
              </p:nvSpPr>
              <p:spPr bwMode="auto">
                <a:xfrm>
                  <a:off x="4080" y="1890"/>
                  <a:ext cx="1440" cy="0"/>
                </a:xfrm>
                <a:prstGeom prst="line">
                  <a:avLst/>
                </a:prstGeom>
                <a:noFill/>
                <a:ln w="38100" cmpd="dbl">
                  <a:solidFill>
                    <a:srgbClr val="003249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 sz="1600">
                    <a:solidFill>
                      <a:srgbClr val="003249"/>
                    </a:solidFill>
                    <a:latin typeface="+mn-lt"/>
                  </a:endParaRPr>
                </a:p>
              </p:txBody>
            </p:sp>
          </p:grpSp>
          <p:sp>
            <p:nvSpPr>
              <p:cNvPr id="67" name="Text Box 73"/>
              <p:cNvSpPr txBox="1">
                <a:spLocks noChangeArrowheads="1"/>
              </p:cNvSpPr>
              <p:nvPr/>
            </p:nvSpPr>
            <p:spPr bwMode="auto">
              <a:xfrm>
                <a:off x="4080" y="988"/>
                <a:ext cx="134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600" dirty="0" smtClean="0">
                    <a:solidFill>
                      <a:srgbClr val="003249"/>
                    </a:solidFill>
                    <a:latin typeface="+mn-lt"/>
                  </a:rPr>
                  <a:t>Global Network</a:t>
                </a:r>
                <a:endParaRPr lang="de-DE" sz="1600" dirty="0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62" name="Oval 74"/>
            <p:cNvSpPr>
              <a:spLocks noChangeArrowheads="1"/>
            </p:cNvSpPr>
            <p:nvPr/>
          </p:nvSpPr>
          <p:spPr bwMode="auto">
            <a:xfrm>
              <a:off x="4176" y="201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3" name="Oval 75"/>
            <p:cNvSpPr>
              <a:spLocks noChangeArrowheads="1"/>
            </p:cNvSpPr>
            <p:nvPr/>
          </p:nvSpPr>
          <p:spPr bwMode="auto">
            <a:xfrm>
              <a:off x="4512" y="23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4" name="Oval 76"/>
            <p:cNvSpPr>
              <a:spLocks noChangeArrowheads="1"/>
            </p:cNvSpPr>
            <p:nvPr/>
          </p:nvSpPr>
          <p:spPr bwMode="auto">
            <a:xfrm>
              <a:off x="4866" y="256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5" name="Oval 77"/>
            <p:cNvSpPr>
              <a:spLocks noChangeArrowheads="1"/>
            </p:cNvSpPr>
            <p:nvPr/>
          </p:nvSpPr>
          <p:spPr bwMode="auto">
            <a:xfrm>
              <a:off x="5232" y="2805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24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600">
                <a:solidFill>
                  <a:srgbClr val="003249"/>
                </a:solidFill>
                <a:latin typeface="+mn-lt"/>
              </a:endParaRPr>
            </a:p>
          </p:txBody>
        </p:sp>
      </p:grpSp>
      <p:sp>
        <p:nvSpPr>
          <p:cNvPr id="80" name="Text Box 78"/>
          <p:cNvSpPr txBox="1">
            <a:spLocks noChangeArrowheads="1"/>
          </p:cNvSpPr>
          <p:nvPr/>
        </p:nvSpPr>
        <p:spPr bwMode="auto">
          <a:xfrm>
            <a:off x="0" y="6416675"/>
            <a:ext cx="708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dirty="0" smtClean="0">
                <a:solidFill>
                  <a:srgbClr val="003249"/>
                </a:solidFill>
                <a:latin typeface="+mn-lt"/>
              </a:rPr>
              <a:t>Source: </a:t>
            </a:r>
            <a:r>
              <a:rPr lang="de-DE" sz="1200" dirty="0" err="1">
                <a:solidFill>
                  <a:srgbClr val="003249"/>
                </a:solidFill>
                <a:latin typeface="+mn-lt"/>
              </a:rPr>
              <a:t>Ringsletter</a:t>
            </a:r>
            <a:r>
              <a:rPr lang="de-DE" sz="1200" dirty="0">
                <a:solidFill>
                  <a:srgbClr val="003249"/>
                </a:solidFill>
                <a:latin typeface="+mn-lt"/>
              </a:rPr>
              <a:t> / </a:t>
            </a:r>
            <a:r>
              <a:rPr lang="de-DE" sz="1200" dirty="0" err="1">
                <a:solidFill>
                  <a:srgbClr val="003249"/>
                </a:solidFill>
                <a:latin typeface="+mn-lt"/>
              </a:rPr>
              <a:t>Skrobarcyk</a:t>
            </a:r>
            <a:r>
              <a:rPr lang="de-DE" sz="1200" dirty="0">
                <a:solidFill>
                  <a:srgbClr val="003249"/>
                </a:solidFill>
                <a:latin typeface="+mn-lt"/>
              </a:rPr>
              <a:t> (1994), S. 343</a:t>
            </a:r>
          </a:p>
        </p:txBody>
      </p:sp>
      <p:sp>
        <p:nvSpPr>
          <p:cNvPr id="81" name="Fußzeilenplatzhalter 80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 </a:t>
            </a:r>
            <a:r>
              <a:rPr lang="de-DE" dirty="0" err="1" smtClean="0"/>
              <a:t>October</a:t>
            </a:r>
            <a:r>
              <a:rPr lang="de-DE" dirty="0" smtClean="0"/>
              <a:t> 2011 | Prof. Dr. Norbert Koubek | Folie </a:t>
            </a:r>
            <a:endParaRPr lang="de-DE" dirty="0"/>
          </a:p>
        </p:txBody>
      </p:sp>
      <p:sp>
        <p:nvSpPr>
          <p:cNvPr id="82" name="Foliennummernplatzhalter 8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212725" y="5077619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 smtClean="0">
                <a:solidFill>
                  <a:srgbClr val="003249"/>
                </a:solidFill>
                <a:latin typeface="+mn-lt"/>
              </a:rPr>
              <a:t>Count.4</a:t>
            </a:r>
            <a:endParaRPr lang="de-DE" sz="1600" dirty="0">
              <a:solidFill>
                <a:srgbClr val="003249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Value Chain </a:t>
            </a:r>
            <a:r>
              <a:rPr lang="de-DE" dirty="0" err="1" smtClean="0">
                <a:solidFill>
                  <a:srgbClr val="003249"/>
                </a:solidFill>
              </a:rPr>
              <a:t>Optimisation</a:t>
            </a:r>
            <a:r>
              <a:rPr lang="de-DE" dirty="0" smtClean="0">
                <a:solidFill>
                  <a:srgbClr val="003249"/>
                </a:solidFill>
              </a:rPr>
              <a:t>…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554163"/>
            <a:ext cx="8229600" cy="4429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2400" dirty="0" smtClean="0">
                <a:solidFill>
                  <a:srgbClr val="003249"/>
                </a:solidFill>
              </a:rPr>
              <a:t> … </a:t>
            </a:r>
            <a:r>
              <a:rPr lang="de-DE" sz="2400" dirty="0" err="1" smtClean="0">
                <a:solidFill>
                  <a:srgbClr val="003249"/>
                </a:solidFill>
              </a:rPr>
              <a:t>to</a:t>
            </a:r>
            <a:r>
              <a:rPr lang="de-DE" sz="2400" dirty="0" smtClean="0">
                <a:solidFill>
                  <a:srgbClr val="003249"/>
                </a:solidFill>
              </a:rPr>
              <a:t> different </a:t>
            </a:r>
            <a:r>
              <a:rPr lang="de-DE" sz="2400" dirty="0" err="1" smtClean="0">
                <a:solidFill>
                  <a:srgbClr val="003249"/>
                </a:solidFill>
              </a:rPr>
              <a:t>functions</a:t>
            </a:r>
            <a:r>
              <a:rPr lang="de-DE" sz="2400" dirty="0" smtClean="0">
                <a:solidFill>
                  <a:srgbClr val="003249"/>
                </a:solidFill>
              </a:rPr>
              <a:t> </a:t>
            </a:r>
            <a:r>
              <a:rPr lang="de-DE" sz="2400" dirty="0" err="1" smtClean="0">
                <a:solidFill>
                  <a:srgbClr val="003249"/>
                </a:solidFill>
              </a:rPr>
              <a:t>of</a:t>
            </a:r>
            <a:r>
              <a:rPr lang="de-DE" sz="2400" dirty="0" smtClean="0">
                <a:solidFill>
                  <a:srgbClr val="003249"/>
                </a:solidFill>
              </a:rPr>
              <a:t> </a:t>
            </a:r>
            <a:r>
              <a:rPr lang="de-DE" sz="2400" dirty="0" err="1" smtClean="0">
                <a:solidFill>
                  <a:srgbClr val="003249"/>
                </a:solidFill>
              </a:rPr>
              <a:t>the</a:t>
            </a:r>
            <a:r>
              <a:rPr lang="de-DE" sz="2400" dirty="0" smtClean="0">
                <a:solidFill>
                  <a:srgbClr val="003249"/>
                </a:solidFill>
              </a:rPr>
              <a:t> </a:t>
            </a:r>
            <a:r>
              <a:rPr lang="de-DE" sz="2400" dirty="0" err="1" smtClean="0">
                <a:solidFill>
                  <a:srgbClr val="003249"/>
                </a:solidFill>
              </a:rPr>
              <a:t>Process</a:t>
            </a:r>
            <a:endParaRPr lang="de-DE" sz="2400" dirty="0" smtClean="0">
              <a:solidFill>
                <a:srgbClr val="003249"/>
              </a:solidFill>
            </a:endParaRP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743200" y="2697163"/>
            <a:ext cx="1905000" cy="3743325"/>
            <a:chOff x="1584" y="1296"/>
            <a:chExt cx="1200" cy="2358"/>
          </a:xfrm>
        </p:grpSpPr>
        <p:grpSp>
          <p:nvGrpSpPr>
            <p:cNvPr id="3" name="Group 1028"/>
            <p:cNvGrpSpPr>
              <a:grpSpLocks/>
            </p:cNvGrpSpPr>
            <p:nvPr/>
          </p:nvGrpSpPr>
          <p:grpSpPr bwMode="auto">
            <a:xfrm>
              <a:off x="1824" y="1296"/>
              <a:ext cx="528" cy="1584"/>
              <a:chOff x="768" y="1440"/>
              <a:chExt cx="528" cy="1584"/>
            </a:xfrm>
          </p:grpSpPr>
          <p:sp>
            <p:nvSpPr>
              <p:cNvPr id="8" name="Line 1029"/>
              <p:cNvSpPr>
                <a:spLocks noChangeShapeType="1"/>
              </p:cNvSpPr>
              <p:nvPr/>
            </p:nvSpPr>
            <p:spPr bwMode="auto">
              <a:xfrm>
                <a:off x="1056" y="163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9" name="Line 1030"/>
              <p:cNvSpPr>
                <a:spLocks noChangeShapeType="1"/>
              </p:cNvSpPr>
              <p:nvPr/>
            </p:nvSpPr>
            <p:spPr bwMode="auto">
              <a:xfrm>
                <a:off x="912" y="1440"/>
                <a:ext cx="0" cy="1296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0" name="Line 1031"/>
              <p:cNvSpPr>
                <a:spLocks noChangeShapeType="1"/>
              </p:cNvSpPr>
              <p:nvPr/>
            </p:nvSpPr>
            <p:spPr bwMode="auto">
              <a:xfrm>
                <a:off x="1152" y="1440"/>
                <a:ext cx="0" cy="1296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1" name="Line 1032"/>
              <p:cNvSpPr>
                <a:spLocks noChangeShapeType="1"/>
              </p:cNvSpPr>
              <p:nvPr/>
            </p:nvSpPr>
            <p:spPr bwMode="auto">
              <a:xfrm>
                <a:off x="912" y="144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2" name="Line 1033"/>
              <p:cNvSpPr>
                <a:spLocks noChangeShapeType="1"/>
              </p:cNvSpPr>
              <p:nvPr/>
            </p:nvSpPr>
            <p:spPr bwMode="auto">
              <a:xfrm>
                <a:off x="1152" y="27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3" name="Line 1034"/>
              <p:cNvSpPr>
                <a:spLocks noChangeShapeType="1"/>
              </p:cNvSpPr>
              <p:nvPr/>
            </p:nvSpPr>
            <p:spPr bwMode="auto">
              <a:xfrm>
                <a:off x="768" y="27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4" name="Line 1035"/>
              <p:cNvSpPr>
                <a:spLocks noChangeShapeType="1"/>
              </p:cNvSpPr>
              <p:nvPr/>
            </p:nvSpPr>
            <p:spPr bwMode="auto">
              <a:xfrm>
                <a:off x="768" y="273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5" name="Line 1036"/>
              <p:cNvSpPr>
                <a:spLocks noChangeShapeType="1"/>
              </p:cNvSpPr>
              <p:nvPr/>
            </p:nvSpPr>
            <p:spPr bwMode="auto">
              <a:xfrm>
                <a:off x="1296" y="273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6" name="Line 1037"/>
              <p:cNvSpPr>
                <a:spLocks noChangeShapeType="1"/>
              </p:cNvSpPr>
              <p:nvPr/>
            </p:nvSpPr>
            <p:spPr bwMode="auto">
              <a:xfrm>
                <a:off x="768" y="302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7" name="Line 1038"/>
              <p:cNvSpPr>
                <a:spLocks noChangeShapeType="1"/>
              </p:cNvSpPr>
              <p:nvPr/>
            </p:nvSpPr>
            <p:spPr bwMode="auto">
              <a:xfrm>
                <a:off x="1056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8" name="Line 1039"/>
              <p:cNvSpPr>
                <a:spLocks noChangeShapeType="1"/>
              </p:cNvSpPr>
              <p:nvPr/>
            </p:nvSpPr>
            <p:spPr bwMode="auto">
              <a:xfrm>
                <a:off x="1056" y="163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19" name="Line 1040"/>
              <p:cNvSpPr>
                <a:spLocks noChangeShapeType="1"/>
              </p:cNvSpPr>
              <p:nvPr/>
            </p:nvSpPr>
            <p:spPr bwMode="auto">
              <a:xfrm>
                <a:off x="912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0" name="Line 1041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1" name="Line 1042"/>
              <p:cNvSpPr>
                <a:spLocks noChangeShapeType="1"/>
              </p:cNvSpPr>
              <p:nvPr/>
            </p:nvSpPr>
            <p:spPr bwMode="auto">
              <a:xfrm>
                <a:off x="1056" y="2400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2" name="Line 1043"/>
              <p:cNvSpPr>
                <a:spLocks noChangeShapeType="1"/>
              </p:cNvSpPr>
              <p:nvPr/>
            </p:nvSpPr>
            <p:spPr bwMode="auto">
              <a:xfrm>
                <a:off x="1056" y="182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3" name="Line 1044"/>
              <p:cNvSpPr>
                <a:spLocks noChangeShapeType="1"/>
              </p:cNvSpPr>
              <p:nvPr/>
            </p:nvSpPr>
            <p:spPr bwMode="auto">
              <a:xfrm>
                <a:off x="864" y="273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4" name="Line 104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5" name="Line 104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26" name="Line 1047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7" name="Text Box 1048"/>
            <p:cNvSpPr txBox="1">
              <a:spLocks noChangeArrowheads="1"/>
            </p:cNvSpPr>
            <p:nvPr/>
          </p:nvSpPr>
          <p:spPr bwMode="auto">
            <a:xfrm>
              <a:off x="1584" y="3072"/>
              <a:ext cx="120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Concentration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to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Basicproducts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>
                  <a:solidFill>
                    <a:srgbClr val="003249"/>
                  </a:solidFill>
                  <a:latin typeface="+mn-lt"/>
                </a:rPr>
                <a:t>/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Supplyproducts</a:t>
              </a:r>
              <a:endParaRPr lang="de-DE" dirty="0">
                <a:solidFill>
                  <a:srgbClr val="003249"/>
                </a:solidFill>
                <a:latin typeface="+mn-lt"/>
              </a:endParaRPr>
            </a:p>
          </p:txBody>
        </p:sp>
      </p:grpSp>
      <p:grpSp>
        <p:nvGrpSpPr>
          <p:cNvPr id="4" name="Group 1049"/>
          <p:cNvGrpSpPr>
            <a:grpSpLocks/>
          </p:cNvGrpSpPr>
          <p:nvPr/>
        </p:nvGrpSpPr>
        <p:grpSpPr bwMode="auto">
          <a:xfrm>
            <a:off x="4724400" y="2697163"/>
            <a:ext cx="1905000" cy="3743326"/>
            <a:chOff x="2832" y="1296"/>
            <a:chExt cx="1200" cy="2358"/>
          </a:xfrm>
        </p:grpSpPr>
        <p:grpSp>
          <p:nvGrpSpPr>
            <p:cNvPr id="5" name="Group 1050"/>
            <p:cNvGrpSpPr>
              <a:grpSpLocks/>
            </p:cNvGrpSpPr>
            <p:nvPr/>
          </p:nvGrpSpPr>
          <p:grpSpPr bwMode="auto">
            <a:xfrm rot="10800000">
              <a:off x="3120" y="1296"/>
              <a:ext cx="528" cy="1584"/>
              <a:chOff x="768" y="1440"/>
              <a:chExt cx="528" cy="1584"/>
            </a:xfrm>
          </p:grpSpPr>
          <p:sp>
            <p:nvSpPr>
              <p:cNvPr id="30" name="Line 1051"/>
              <p:cNvSpPr>
                <a:spLocks noChangeShapeType="1"/>
              </p:cNvSpPr>
              <p:nvPr/>
            </p:nvSpPr>
            <p:spPr bwMode="auto">
              <a:xfrm>
                <a:off x="1058" y="163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1" name="Line 1052"/>
              <p:cNvSpPr>
                <a:spLocks noChangeShapeType="1"/>
              </p:cNvSpPr>
              <p:nvPr/>
            </p:nvSpPr>
            <p:spPr bwMode="auto">
              <a:xfrm>
                <a:off x="914" y="1440"/>
                <a:ext cx="0" cy="1296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2" name="Line 1053"/>
              <p:cNvSpPr>
                <a:spLocks noChangeShapeType="1"/>
              </p:cNvSpPr>
              <p:nvPr/>
            </p:nvSpPr>
            <p:spPr bwMode="auto">
              <a:xfrm>
                <a:off x="1154" y="1440"/>
                <a:ext cx="0" cy="1296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3" name="Line 1054"/>
              <p:cNvSpPr>
                <a:spLocks noChangeShapeType="1"/>
              </p:cNvSpPr>
              <p:nvPr/>
            </p:nvSpPr>
            <p:spPr bwMode="auto">
              <a:xfrm>
                <a:off x="912" y="144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4" name="Line 1055"/>
              <p:cNvSpPr>
                <a:spLocks noChangeShapeType="1"/>
              </p:cNvSpPr>
              <p:nvPr/>
            </p:nvSpPr>
            <p:spPr bwMode="auto">
              <a:xfrm>
                <a:off x="1154" y="27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5" name="Line 1056"/>
              <p:cNvSpPr>
                <a:spLocks noChangeShapeType="1"/>
              </p:cNvSpPr>
              <p:nvPr/>
            </p:nvSpPr>
            <p:spPr bwMode="auto">
              <a:xfrm>
                <a:off x="770" y="27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6" name="Line 1057"/>
              <p:cNvSpPr>
                <a:spLocks noChangeShapeType="1"/>
              </p:cNvSpPr>
              <p:nvPr/>
            </p:nvSpPr>
            <p:spPr bwMode="auto">
              <a:xfrm>
                <a:off x="770" y="273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7" name="Line 1058"/>
              <p:cNvSpPr>
                <a:spLocks noChangeShapeType="1"/>
              </p:cNvSpPr>
              <p:nvPr/>
            </p:nvSpPr>
            <p:spPr bwMode="auto">
              <a:xfrm>
                <a:off x="1298" y="273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8" name="Line 1059"/>
              <p:cNvSpPr>
                <a:spLocks noChangeShapeType="1"/>
              </p:cNvSpPr>
              <p:nvPr/>
            </p:nvSpPr>
            <p:spPr bwMode="auto">
              <a:xfrm>
                <a:off x="770" y="302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39" name="Line 1060"/>
              <p:cNvSpPr>
                <a:spLocks noChangeShapeType="1"/>
              </p:cNvSpPr>
              <p:nvPr/>
            </p:nvSpPr>
            <p:spPr bwMode="auto">
              <a:xfrm>
                <a:off x="1056" y="144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0" name="Line 1061"/>
              <p:cNvSpPr>
                <a:spLocks noChangeShapeType="1"/>
              </p:cNvSpPr>
              <p:nvPr/>
            </p:nvSpPr>
            <p:spPr bwMode="auto">
              <a:xfrm>
                <a:off x="1058" y="163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1" name="Line 1062"/>
              <p:cNvSpPr>
                <a:spLocks noChangeShapeType="1"/>
              </p:cNvSpPr>
              <p:nvPr/>
            </p:nvSpPr>
            <p:spPr bwMode="auto">
              <a:xfrm>
                <a:off x="914" y="192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2" name="Line 1063"/>
              <p:cNvSpPr>
                <a:spLocks noChangeShapeType="1"/>
              </p:cNvSpPr>
              <p:nvPr/>
            </p:nvSpPr>
            <p:spPr bwMode="auto">
              <a:xfrm>
                <a:off x="1058" y="192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3" name="Line 1064"/>
              <p:cNvSpPr>
                <a:spLocks noChangeShapeType="1"/>
              </p:cNvSpPr>
              <p:nvPr/>
            </p:nvSpPr>
            <p:spPr bwMode="auto">
              <a:xfrm>
                <a:off x="1058" y="2400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4" name="Line 1065"/>
              <p:cNvSpPr>
                <a:spLocks noChangeShapeType="1"/>
              </p:cNvSpPr>
              <p:nvPr/>
            </p:nvSpPr>
            <p:spPr bwMode="auto">
              <a:xfrm>
                <a:off x="1058" y="1824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5" name="Line 1066"/>
              <p:cNvSpPr>
                <a:spLocks noChangeShapeType="1"/>
              </p:cNvSpPr>
              <p:nvPr/>
            </p:nvSpPr>
            <p:spPr bwMode="auto">
              <a:xfrm>
                <a:off x="866" y="2736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6" name="Line 1067"/>
              <p:cNvSpPr>
                <a:spLocks noChangeShapeType="1"/>
              </p:cNvSpPr>
              <p:nvPr/>
            </p:nvSpPr>
            <p:spPr bwMode="auto">
              <a:xfrm>
                <a:off x="1010" y="25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7" name="Line 1068"/>
              <p:cNvSpPr>
                <a:spLocks noChangeShapeType="1"/>
              </p:cNvSpPr>
              <p:nvPr/>
            </p:nvSpPr>
            <p:spPr bwMode="auto">
              <a:xfrm>
                <a:off x="1010" y="259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48" name="Line 1069"/>
              <p:cNvSpPr>
                <a:spLocks noChangeShapeType="1"/>
              </p:cNvSpPr>
              <p:nvPr/>
            </p:nvSpPr>
            <p:spPr bwMode="auto">
              <a:xfrm>
                <a:off x="1010" y="2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29" name="Text Box 1070"/>
            <p:cNvSpPr txBox="1">
              <a:spLocks noChangeArrowheads="1"/>
            </p:cNvSpPr>
            <p:nvPr/>
          </p:nvSpPr>
          <p:spPr bwMode="auto">
            <a:xfrm>
              <a:off x="2832" y="3072"/>
              <a:ext cx="120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Concentration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to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Consumer-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Product</a:t>
              </a:r>
              <a:endParaRPr lang="de-DE" dirty="0">
                <a:solidFill>
                  <a:srgbClr val="003249"/>
                </a:solidFill>
                <a:latin typeface="+mn-lt"/>
              </a:endParaRPr>
            </a:p>
          </p:txBody>
        </p:sp>
      </p:grpSp>
      <p:grpSp>
        <p:nvGrpSpPr>
          <p:cNvPr id="6" name="Group 1071"/>
          <p:cNvGrpSpPr>
            <a:grpSpLocks/>
          </p:cNvGrpSpPr>
          <p:nvPr/>
        </p:nvGrpSpPr>
        <p:grpSpPr bwMode="auto">
          <a:xfrm>
            <a:off x="6553200" y="2697163"/>
            <a:ext cx="1905000" cy="3743324"/>
            <a:chOff x="3984" y="1296"/>
            <a:chExt cx="1200" cy="2358"/>
          </a:xfrm>
        </p:grpSpPr>
        <p:grpSp>
          <p:nvGrpSpPr>
            <p:cNvPr id="27" name="Group 1072"/>
            <p:cNvGrpSpPr>
              <a:grpSpLocks/>
            </p:cNvGrpSpPr>
            <p:nvPr/>
          </p:nvGrpSpPr>
          <p:grpSpPr bwMode="auto">
            <a:xfrm>
              <a:off x="4416" y="1296"/>
              <a:ext cx="240" cy="1632"/>
              <a:chOff x="3792" y="1296"/>
              <a:chExt cx="240" cy="1632"/>
            </a:xfrm>
          </p:grpSpPr>
          <p:sp>
            <p:nvSpPr>
              <p:cNvPr id="52" name="Line 1073"/>
              <p:cNvSpPr>
                <a:spLocks noChangeShapeType="1"/>
              </p:cNvSpPr>
              <p:nvPr/>
            </p:nvSpPr>
            <p:spPr bwMode="auto">
              <a:xfrm>
                <a:off x="3792" y="1296"/>
                <a:ext cx="0" cy="16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3" name="Line 1074"/>
              <p:cNvSpPr>
                <a:spLocks noChangeShapeType="1"/>
              </p:cNvSpPr>
              <p:nvPr/>
            </p:nvSpPr>
            <p:spPr bwMode="auto">
              <a:xfrm>
                <a:off x="4032" y="1296"/>
                <a:ext cx="0" cy="16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4" name="Line 1075"/>
              <p:cNvSpPr>
                <a:spLocks noChangeShapeType="1"/>
              </p:cNvSpPr>
              <p:nvPr/>
            </p:nvSpPr>
            <p:spPr bwMode="auto">
              <a:xfrm>
                <a:off x="3792" y="292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5" name="Line 1076"/>
              <p:cNvSpPr>
                <a:spLocks noChangeShapeType="1"/>
              </p:cNvSpPr>
              <p:nvPr/>
            </p:nvSpPr>
            <p:spPr bwMode="auto">
              <a:xfrm>
                <a:off x="3792" y="129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6" name="Line 1077"/>
              <p:cNvSpPr>
                <a:spLocks noChangeShapeType="1"/>
              </p:cNvSpPr>
              <p:nvPr/>
            </p:nvSpPr>
            <p:spPr bwMode="auto">
              <a:xfrm>
                <a:off x="3936" y="1296"/>
                <a:ext cx="0" cy="16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7" name="Line 1078"/>
              <p:cNvSpPr>
                <a:spLocks noChangeShapeType="1"/>
              </p:cNvSpPr>
              <p:nvPr/>
            </p:nvSpPr>
            <p:spPr bwMode="auto">
              <a:xfrm>
                <a:off x="3792" y="15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8" name="Line 1079"/>
              <p:cNvSpPr>
                <a:spLocks noChangeShapeType="1"/>
              </p:cNvSpPr>
              <p:nvPr/>
            </p:nvSpPr>
            <p:spPr bwMode="auto">
              <a:xfrm>
                <a:off x="3840" y="1536"/>
                <a:ext cx="0" cy="96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59" name="Line 1080"/>
              <p:cNvSpPr>
                <a:spLocks noChangeShapeType="1"/>
              </p:cNvSpPr>
              <p:nvPr/>
            </p:nvSpPr>
            <p:spPr bwMode="auto">
              <a:xfrm>
                <a:off x="3840" y="24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60" name="Line 1081"/>
              <p:cNvSpPr>
                <a:spLocks noChangeShapeType="1"/>
              </p:cNvSpPr>
              <p:nvPr/>
            </p:nvSpPr>
            <p:spPr bwMode="auto">
              <a:xfrm>
                <a:off x="3792" y="273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51" name="Text Box 1082"/>
            <p:cNvSpPr txBox="1">
              <a:spLocks noChangeArrowheads="1"/>
            </p:cNvSpPr>
            <p:nvPr/>
          </p:nvSpPr>
          <p:spPr bwMode="auto">
            <a:xfrm>
              <a:off x="3984" y="3072"/>
              <a:ext cx="120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Neutral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Structure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of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</a:t>
              </a:r>
              <a:r>
                <a:rPr lang="de-DE" dirty="0" err="1" smtClean="0">
                  <a:solidFill>
                    <a:srgbClr val="003249"/>
                  </a:solidFill>
                  <a:latin typeface="+mn-lt"/>
                </a:rPr>
                <a:t>the</a:t>
              </a:r>
              <a:r>
                <a:rPr lang="de-DE" dirty="0" smtClean="0">
                  <a:solidFill>
                    <a:srgbClr val="003249"/>
                  </a:solidFill>
                  <a:latin typeface="+mn-lt"/>
                </a:rPr>
                <a:t> Value Chain</a:t>
              </a:r>
              <a:endParaRPr lang="de-DE" dirty="0">
                <a:solidFill>
                  <a:srgbClr val="003249"/>
                </a:solidFill>
                <a:latin typeface="+mn-lt"/>
              </a:endParaRPr>
            </a:p>
          </p:txBody>
        </p:sp>
      </p:grpSp>
      <p:grpSp>
        <p:nvGrpSpPr>
          <p:cNvPr id="28" name="Group 1083"/>
          <p:cNvGrpSpPr>
            <a:grpSpLocks/>
          </p:cNvGrpSpPr>
          <p:nvPr/>
        </p:nvGrpSpPr>
        <p:grpSpPr bwMode="auto">
          <a:xfrm>
            <a:off x="228600" y="1935163"/>
            <a:ext cx="2057400" cy="4876800"/>
            <a:chOff x="0" y="816"/>
            <a:chExt cx="1296" cy="3072"/>
          </a:xfrm>
        </p:grpSpPr>
        <p:grpSp>
          <p:nvGrpSpPr>
            <p:cNvPr id="23552" name="Group 1084"/>
            <p:cNvGrpSpPr>
              <a:grpSpLocks/>
            </p:cNvGrpSpPr>
            <p:nvPr/>
          </p:nvGrpSpPr>
          <p:grpSpPr bwMode="auto">
            <a:xfrm>
              <a:off x="528" y="1296"/>
              <a:ext cx="240" cy="1632"/>
              <a:chOff x="576" y="1296"/>
              <a:chExt cx="240" cy="1632"/>
            </a:xfrm>
          </p:grpSpPr>
          <p:sp>
            <p:nvSpPr>
              <p:cNvPr id="69" name="Line 1085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0" cy="16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70" name="Line 1086"/>
              <p:cNvSpPr>
                <a:spLocks noChangeShapeType="1"/>
              </p:cNvSpPr>
              <p:nvPr/>
            </p:nvSpPr>
            <p:spPr bwMode="auto">
              <a:xfrm>
                <a:off x="816" y="1296"/>
                <a:ext cx="0" cy="1632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71" name="Line 1087"/>
              <p:cNvSpPr>
                <a:spLocks noChangeShapeType="1"/>
              </p:cNvSpPr>
              <p:nvPr/>
            </p:nvSpPr>
            <p:spPr bwMode="auto">
              <a:xfrm>
                <a:off x="576" y="292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  <p:sp>
            <p:nvSpPr>
              <p:cNvPr id="72" name="Line 1088"/>
              <p:cNvSpPr>
                <a:spLocks noChangeShapeType="1"/>
              </p:cNvSpPr>
              <p:nvPr/>
            </p:nvSpPr>
            <p:spPr bwMode="auto">
              <a:xfrm>
                <a:off x="576" y="129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324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3249"/>
                  </a:solidFill>
                  <a:latin typeface="+mn-lt"/>
                </a:endParaRPr>
              </a:p>
            </p:txBody>
          </p:sp>
        </p:grpSp>
        <p:sp>
          <p:nvSpPr>
            <p:cNvPr id="63" name="Text Box 1089"/>
            <p:cNvSpPr txBox="1">
              <a:spLocks noChangeArrowheads="1"/>
            </p:cNvSpPr>
            <p:nvPr/>
          </p:nvSpPr>
          <p:spPr bwMode="auto">
            <a:xfrm>
              <a:off x="0" y="1766"/>
              <a:ext cx="52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000" dirty="0" smtClean="0">
                  <a:solidFill>
                    <a:srgbClr val="003249"/>
                  </a:solidFill>
                  <a:latin typeface="+mn-lt"/>
                </a:rPr>
                <a:t>Value Chain         </a:t>
              </a:r>
              <a:endParaRPr lang="de-DE" sz="2000" dirty="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4" name="Text Box 1090"/>
            <p:cNvSpPr txBox="1">
              <a:spLocks noChangeArrowheads="1"/>
            </p:cNvSpPr>
            <p:nvPr/>
          </p:nvSpPr>
          <p:spPr bwMode="auto">
            <a:xfrm>
              <a:off x="192" y="816"/>
              <a:ext cx="10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000" dirty="0" smtClean="0">
                  <a:solidFill>
                    <a:srgbClr val="003249"/>
                  </a:solidFill>
                  <a:latin typeface="+mn-lt"/>
                </a:rPr>
                <a:t>Consumer-</a:t>
              </a:r>
              <a:r>
                <a:rPr lang="de-DE" sz="2000" dirty="0" err="1" smtClean="0">
                  <a:solidFill>
                    <a:srgbClr val="003249"/>
                  </a:solidFill>
                  <a:latin typeface="+mn-lt"/>
                </a:rPr>
                <a:t>Product</a:t>
              </a:r>
              <a:endParaRPr lang="de-DE" sz="2000" dirty="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5" name="Text Box 1091"/>
            <p:cNvSpPr txBox="1">
              <a:spLocks noChangeArrowheads="1"/>
            </p:cNvSpPr>
            <p:nvPr/>
          </p:nvSpPr>
          <p:spPr bwMode="auto">
            <a:xfrm>
              <a:off x="240" y="3206"/>
              <a:ext cx="1056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000" dirty="0" err="1" smtClean="0">
                  <a:solidFill>
                    <a:srgbClr val="003249"/>
                  </a:solidFill>
                  <a:latin typeface="+mn-lt"/>
                </a:rPr>
                <a:t>Row</a:t>
              </a:r>
              <a:r>
                <a:rPr lang="de-DE" sz="2000" dirty="0" smtClean="0">
                  <a:solidFill>
                    <a:srgbClr val="003249"/>
                  </a:solidFill>
                  <a:latin typeface="+mn-lt"/>
                </a:rPr>
                <a:t> Material</a:t>
              </a:r>
              <a:endParaRPr lang="de-DE" sz="2000" dirty="0">
                <a:solidFill>
                  <a:srgbClr val="003249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defRPr/>
              </a:pPr>
              <a:endParaRPr lang="de-DE" sz="2000" dirty="0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6" name="Line 1092"/>
            <p:cNvSpPr>
              <a:spLocks noChangeShapeType="1"/>
            </p:cNvSpPr>
            <p:nvPr/>
          </p:nvSpPr>
          <p:spPr bwMode="auto">
            <a:xfrm flipV="1">
              <a:off x="624" y="1056"/>
              <a:ext cx="0" cy="144"/>
            </a:xfrm>
            <a:prstGeom prst="line">
              <a:avLst/>
            </a:prstGeom>
            <a:noFill/>
            <a:ln w="9525">
              <a:solidFill>
                <a:srgbClr val="00324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7" name="Line 1093"/>
            <p:cNvSpPr>
              <a:spLocks noChangeShapeType="1"/>
            </p:cNvSpPr>
            <p:nvPr/>
          </p:nvSpPr>
          <p:spPr bwMode="auto">
            <a:xfrm flipV="1">
              <a:off x="624" y="3024"/>
              <a:ext cx="0" cy="144"/>
            </a:xfrm>
            <a:prstGeom prst="line">
              <a:avLst/>
            </a:prstGeom>
            <a:noFill/>
            <a:ln w="9525">
              <a:solidFill>
                <a:srgbClr val="00324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  <p:sp>
          <p:nvSpPr>
            <p:cNvPr id="68" name="Line 1094"/>
            <p:cNvSpPr>
              <a:spLocks noChangeShapeType="1"/>
            </p:cNvSpPr>
            <p:nvPr/>
          </p:nvSpPr>
          <p:spPr bwMode="auto">
            <a:xfrm>
              <a:off x="1296" y="912"/>
              <a:ext cx="0" cy="2976"/>
            </a:xfrm>
            <a:prstGeom prst="line">
              <a:avLst/>
            </a:prstGeom>
            <a:noFill/>
            <a:ln w="9525">
              <a:solidFill>
                <a:srgbClr val="00324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3249"/>
                </a:solidFill>
                <a:latin typeface="+mn-lt"/>
              </a:endParaRPr>
            </a:p>
          </p:txBody>
        </p:sp>
      </p:grpSp>
      <p:sp>
        <p:nvSpPr>
          <p:cNvPr id="73" name="Fußzeilenplatzhalter 72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 </a:t>
            </a:r>
            <a:r>
              <a:rPr lang="de-DE" dirty="0" err="1" smtClean="0"/>
              <a:t>October</a:t>
            </a:r>
            <a:r>
              <a:rPr lang="de-DE" dirty="0" smtClean="0"/>
              <a:t>  2011 | Prof. Dr. Norbert Koubek | Folie </a:t>
            </a:r>
            <a:endParaRPr lang="de-DE" dirty="0"/>
          </a:p>
        </p:txBody>
      </p:sp>
      <p:sp>
        <p:nvSpPr>
          <p:cNvPr id="74" name="Foliennummernplatzhalter 7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5" name="Fußzeilenplatzhalter 6"/>
          <p:cNvSpPr txBox="1">
            <a:spLocks/>
          </p:cNvSpPr>
          <p:nvPr/>
        </p:nvSpPr>
        <p:spPr bwMode="auto">
          <a:xfrm>
            <a:off x="2505075" y="6535383"/>
            <a:ext cx="67913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96C6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 bwMode="auto">
          <a:xfrm>
            <a:off x="403225" y="417513"/>
            <a:ext cx="8229600" cy="846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3 Models in </a:t>
            </a:r>
            <a:r>
              <a:rPr lang="de-DE" dirty="0" err="1" smtClean="0">
                <a:solidFill>
                  <a:srgbClr val="003249"/>
                </a:solidFill>
              </a:rPr>
              <a:t>intercultural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br>
              <a:rPr lang="de-DE" dirty="0" smtClean="0">
                <a:solidFill>
                  <a:srgbClr val="003249"/>
                </a:solidFill>
              </a:rPr>
            </a:br>
            <a:r>
              <a:rPr lang="de-DE" dirty="0" smtClean="0">
                <a:solidFill>
                  <a:srgbClr val="003249"/>
                </a:solidFill>
              </a:rPr>
              <a:t>Managementresearch</a:t>
            </a:r>
            <a:br>
              <a:rPr lang="de-DE" dirty="0" smtClean="0">
                <a:solidFill>
                  <a:srgbClr val="003249"/>
                </a:solidFill>
              </a:rPr>
            </a:br>
            <a:endParaRPr lang="de-DE" dirty="0" smtClean="0">
              <a:solidFill>
                <a:srgbClr val="003249"/>
              </a:solidFill>
            </a:endParaRP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 smtClean="0">
              <a:solidFill>
                <a:srgbClr val="003249"/>
              </a:solidFill>
            </a:endParaRPr>
          </a:p>
          <a:p>
            <a:r>
              <a:rPr lang="de-DE" sz="2600" dirty="0" err="1" smtClean="0">
                <a:solidFill>
                  <a:srgbClr val="003249"/>
                </a:solidFill>
              </a:rPr>
              <a:t>Ethnocentric</a:t>
            </a:r>
            <a:r>
              <a:rPr lang="de-DE" sz="2600" dirty="0" smtClean="0">
                <a:solidFill>
                  <a:srgbClr val="003249"/>
                </a:solidFill>
              </a:rPr>
              <a:t> Approach: </a:t>
            </a:r>
            <a:r>
              <a:rPr lang="de-DE" sz="2600" dirty="0" err="1" smtClean="0">
                <a:solidFill>
                  <a:srgbClr val="003249"/>
                </a:solidFill>
              </a:rPr>
              <a:t>Headquarter</a:t>
            </a:r>
            <a:r>
              <a:rPr lang="de-DE" sz="2600" dirty="0" smtClean="0">
                <a:solidFill>
                  <a:srgbClr val="003249"/>
                </a:solidFill>
              </a:rPr>
              <a:t> </a:t>
            </a:r>
            <a:r>
              <a:rPr lang="de-DE" sz="2600" dirty="0" err="1" smtClean="0">
                <a:solidFill>
                  <a:srgbClr val="003249"/>
                </a:solidFill>
              </a:rPr>
              <a:t>oriented</a:t>
            </a:r>
            <a:endParaRPr lang="de-DE" sz="2600" dirty="0" smtClean="0">
              <a:solidFill>
                <a:srgbClr val="003249"/>
              </a:solidFill>
            </a:endParaRPr>
          </a:p>
          <a:p>
            <a:r>
              <a:rPr lang="de-DE" sz="2600" dirty="0" err="1" smtClean="0">
                <a:solidFill>
                  <a:srgbClr val="003249"/>
                </a:solidFill>
              </a:rPr>
              <a:t>Polycentric</a:t>
            </a:r>
            <a:r>
              <a:rPr lang="de-DE" sz="2600" dirty="0" smtClean="0">
                <a:solidFill>
                  <a:srgbClr val="003249"/>
                </a:solidFill>
              </a:rPr>
              <a:t> Approach: Cultural </a:t>
            </a:r>
            <a:r>
              <a:rPr lang="de-DE" sz="2600" dirty="0" err="1" smtClean="0">
                <a:solidFill>
                  <a:srgbClr val="003249"/>
                </a:solidFill>
              </a:rPr>
              <a:t>oriented</a:t>
            </a:r>
            <a:r>
              <a:rPr lang="de-DE" sz="2600" dirty="0" smtClean="0">
                <a:solidFill>
                  <a:srgbClr val="003249"/>
                </a:solidFill>
              </a:rPr>
              <a:t> </a:t>
            </a:r>
            <a:r>
              <a:rPr lang="de-DE" sz="2600" dirty="0" err="1" smtClean="0">
                <a:solidFill>
                  <a:srgbClr val="003249"/>
                </a:solidFill>
              </a:rPr>
              <a:t>to</a:t>
            </a:r>
            <a:r>
              <a:rPr lang="de-DE" sz="2600" dirty="0" smtClean="0">
                <a:solidFill>
                  <a:srgbClr val="003249"/>
                </a:solidFill>
              </a:rPr>
              <a:t> different countries	</a:t>
            </a:r>
          </a:p>
          <a:p>
            <a:r>
              <a:rPr lang="de-DE" sz="2600" dirty="0" err="1" smtClean="0">
                <a:solidFill>
                  <a:srgbClr val="003249"/>
                </a:solidFill>
              </a:rPr>
              <a:t>Geocentric</a:t>
            </a:r>
            <a:r>
              <a:rPr lang="de-DE" sz="2600" dirty="0" smtClean="0">
                <a:solidFill>
                  <a:srgbClr val="003249"/>
                </a:solidFill>
              </a:rPr>
              <a:t> Approach: Orientation </a:t>
            </a:r>
            <a:r>
              <a:rPr lang="de-DE" sz="2600" dirty="0" err="1" smtClean="0">
                <a:solidFill>
                  <a:srgbClr val="003249"/>
                </a:solidFill>
              </a:rPr>
              <a:t>to</a:t>
            </a:r>
            <a:r>
              <a:rPr lang="de-DE" sz="2600" dirty="0" smtClean="0">
                <a:solidFill>
                  <a:srgbClr val="003249"/>
                </a:solidFill>
              </a:rPr>
              <a:t> global </a:t>
            </a:r>
            <a:r>
              <a:rPr lang="de-DE" sz="2600" dirty="0" err="1" smtClean="0">
                <a:solidFill>
                  <a:srgbClr val="003249"/>
                </a:solidFill>
              </a:rPr>
              <a:t>best</a:t>
            </a:r>
            <a:r>
              <a:rPr lang="de-DE" sz="2600" dirty="0" smtClean="0">
                <a:solidFill>
                  <a:srgbClr val="003249"/>
                </a:solidFill>
              </a:rPr>
              <a:t> </a:t>
            </a:r>
            <a:r>
              <a:rPr lang="de-DE" sz="2600" dirty="0" err="1" smtClean="0">
                <a:solidFill>
                  <a:srgbClr val="003249"/>
                </a:solidFill>
              </a:rPr>
              <a:t>practice</a:t>
            </a:r>
            <a:r>
              <a:rPr lang="de-DE" sz="2600" dirty="0" smtClean="0">
                <a:solidFill>
                  <a:srgbClr val="003249"/>
                </a:solidFill>
              </a:rPr>
              <a:t> </a:t>
            </a:r>
            <a:r>
              <a:rPr lang="de-DE" sz="2600" dirty="0" err="1" smtClean="0">
                <a:solidFill>
                  <a:srgbClr val="003249"/>
                </a:solidFill>
              </a:rPr>
              <a:t>and</a:t>
            </a:r>
            <a:r>
              <a:rPr lang="de-DE" sz="2600" dirty="0" smtClean="0">
                <a:solidFill>
                  <a:srgbClr val="003249"/>
                </a:solidFill>
              </a:rPr>
              <a:t> </a:t>
            </a:r>
            <a:r>
              <a:rPr lang="de-DE" sz="2600" dirty="0" err="1" smtClean="0">
                <a:solidFill>
                  <a:srgbClr val="003249"/>
                </a:solidFill>
              </a:rPr>
              <a:t>intercultural</a:t>
            </a:r>
            <a:r>
              <a:rPr lang="de-DE" sz="2600" dirty="0" smtClean="0">
                <a:solidFill>
                  <a:srgbClr val="003249"/>
                </a:solidFill>
              </a:rPr>
              <a:t> </a:t>
            </a:r>
            <a:r>
              <a:rPr lang="de-DE" sz="2600" dirty="0" err="1" smtClean="0">
                <a:solidFill>
                  <a:srgbClr val="003249"/>
                </a:solidFill>
              </a:rPr>
              <a:t>combination</a:t>
            </a:r>
            <a:endParaRPr lang="de-DE" dirty="0" smtClean="0">
              <a:solidFill>
                <a:srgbClr val="00324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275" y="473075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smtClean="0">
                <a:solidFill>
                  <a:srgbClr val="003249"/>
                </a:solidFill>
              </a:rPr>
              <a:t>Fundamental </a:t>
            </a:r>
            <a:r>
              <a:rPr lang="de-DE" sz="3200" dirty="0" err="1" smtClean="0">
                <a:solidFill>
                  <a:srgbClr val="003249"/>
                </a:solidFill>
              </a:rPr>
              <a:t>Types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of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Cultures</a:t>
            </a:r>
            <a:r>
              <a:rPr lang="de-DE" sz="3200" dirty="0" smtClean="0">
                <a:solidFill>
                  <a:srgbClr val="003249"/>
                </a:solidFill>
              </a:rPr>
              <a:t> in International Companies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87563" y="1803400"/>
            <a:ext cx="3505200" cy="2971800"/>
            <a:chOff x="144" y="1440"/>
            <a:chExt cx="2208" cy="1872"/>
          </a:xfrm>
        </p:grpSpPr>
        <p:sp>
          <p:nvSpPr>
            <p:cNvPr id="25607" name="Oval 4"/>
            <p:cNvSpPr>
              <a:spLocks noChangeArrowheads="1"/>
            </p:cNvSpPr>
            <p:nvPr/>
          </p:nvSpPr>
          <p:spPr bwMode="auto">
            <a:xfrm>
              <a:off x="624" y="144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>
                <a:solidFill>
                  <a:srgbClr val="003249"/>
                </a:solidFill>
              </a:endParaRPr>
            </a:p>
          </p:txBody>
        </p:sp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392" y="144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>
                <a:solidFill>
                  <a:srgbClr val="003249"/>
                </a:solidFill>
              </a:endParaRPr>
            </a:p>
          </p:txBody>
        </p:sp>
        <p:sp>
          <p:nvSpPr>
            <p:cNvPr id="25609" name="Oval 6"/>
            <p:cNvSpPr>
              <a:spLocks noChangeArrowheads="1"/>
            </p:cNvSpPr>
            <p:nvPr/>
          </p:nvSpPr>
          <p:spPr bwMode="auto">
            <a:xfrm>
              <a:off x="1920" y="216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>
                <a:solidFill>
                  <a:srgbClr val="003249"/>
                </a:solidFill>
              </a:endParaRPr>
            </a:p>
          </p:txBody>
        </p:sp>
        <p:sp>
          <p:nvSpPr>
            <p:cNvPr id="25610" name="Oval 7"/>
            <p:cNvSpPr>
              <a:spLocks noChangeArrowheads="1"/>
            </p:cNvSpPr>
            <p:nvPr/>
          </p:nvSpPr>
          <p:spPr bwMode="auto">
            <a:xfrm>
              <a:off x="144" y="216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>
                <a:solidFill>
                  <a:srgbClr val="003249"/>
                </a:solidFill>
              </a:endParaRPr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1440" y="2928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>
                <a:solidFill>
                  <a:srgbClr val="003249"/>
                </a:solidFill>
              </a:endParaRPr>
            </a:p>
          </p:txBody>
        </p:sp>
        <p:sp>
          <p:nvSpPr>
            <p:cNvPr id="25612" name="Oval 9"/>
            <p:cNvSpPr>
              <a:spLocks noChangeArrowheads="1"/>
            </p:cNvSpPr>
            <p:nvPr/>
          </p:nvSpPr>
          <p:spPr bwMode="auto">
            <a:xfrm>
              <a:off x="624" y="2928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>
                <a:solidFill>
                  <a:srgbClr val="003249"/>
                </a:solidFill>
              </a:endParaRPr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1392" y="2640"/>
              <a:ext cx="144" cy="24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>
              <a:off x="912" y="2640"/>
              <a:ext cx="144" cy="24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>
              <a:off x="624" y="2352"/>
              <a:ext cx="240" cy="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1632" y="2352"/>
              <a:ext cx="240" cy="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V="1">
              <a:off x="1392" y="1872"/>
              <a:ext cx="144" cy="192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 flipV="1">
              <a:off x="960" y="1872"/>
              <a:ext cx="144" cy="192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2647950" y="5003800"/>
            <a:ext cx="184731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800" b="1" dirty="0">
              <a:solidFill>
                <a:srgbClr val="003249"/>
              </a:solidFill>
            </a:endParaRP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3"/>
          </p:nvPr>
        </p:nvSpPr>
        <p:spPr>
          <a:xfrm>
            <a:off x="1931719" y="6350710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2697163" y="1704975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S a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173538" y="1704975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S b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5029200" y="29464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S c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165146" y="4175125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S d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647950" y="41656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S e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1992313" y="2946400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S f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3230563" y="2870200"/>
            <a:ext cx="10668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3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003249"/>
                </a:solidFill>
              </a:rPr>
              <a:t>H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849563" y="5227310"/>
            <a:ext cx="2684463" cy="523875"/>
          </a:xfrm>
          <a:prstGeom prst="rect">
            <a:avLst/>
          </a:prstGeom>
          <a:noFill/>
          <a:ln w="9525">
            <a:solidFill>
              <a:srgbClr val="00324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 err="1">
                <a:solidFill>
                  <a:srgbClr val="003249"/>
                </a:solidFill>
              </a:rPr>
              <a:t>Ethnocentric</a:t>
            </a:r>
            <a:endParaRPr lang="de-DE" sz="2800" b="1" dirty="0">
              <a:solidFill>
                <a:srgbClr val="003249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5" y="5870574"/>
            <a:ext cx="65103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 </a:t>
            </a:r>
            <a:r>
              <a:rPr lang="de-DE" sz="4800" b="1" dirty="0" smtClean="0">
                <a:solidFill>
                  <a:srgbClr val="003249"/>
                </a:solidFill>
              </a:rPr>
              <a:t>I. BRIC - Countries </a:t>
            </a:r>
            <a:endParaRPr lang="de-DE" sz="4800" b="1" dirty="0">
              <a:solidFill>
                <a:srgbClr val="00324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28875" y="1914524"/>
            <a:ext cx="3505200" cy="3724275"/>
            <a:chOff x="3216" y="1440"/>
            <a:chExt cx="2208" cy="234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16" y="1440"/>
              <a:ext cx="2208" cy="1872"/>
              <a:chOff x="3216" y="1440"/>
              <a:chExt cx="2208" cy="1872"/>
            </a:xfrm>
          </p:grpSpPr>
          <p:sp>
            <p:nvSpPr>
              <p:cNvPr id="27656" name="Oval 4"/>
              <p:cNvSpPr>
                <a:spLocks noChangeArrowheads="1"/>
              </p:cNvSpPr>
              <p:nvPr/>
            </p:nvSpPr>
            <p:spPr bwMode="auto">
              <a:xfrm>
                <a:off x="3696" y="1440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S a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57" name="Oval 5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S b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58" name="Oval 6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S c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59" name="Oval 7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S f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60" name="Oval 8"/>
              <p:cNvSpPr>
                <a:spLocks noChangeArrowheads="1"/>
              </p:cNvSpPr>
              <p:nvPr/>
            </p:nvSpPr>
            <p:spPr bwMode="auto">
              <a:xfrm>
                <a:off x="4512" y="2928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S d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61" name="Oval 9"/>
              <p:cNvSpPr>
                <a:spLocks noChangeArrowheads="1"/>
              </p:cNvSpPr>
              <p:nvPr/>
            </p:nvSpPr>
            <p:spPr bwMode="auto">
              <a:xfrm>
                <a:off x="3696" y="2928"/>
                <a:ext cx="432" cy="38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S e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62" name="Oval 10"/>
              <p:cNvSpPr>
                <a:spLocks noChangeArrowheads="1"/>
              </p:cNvSpPr>
              <p:nvPr/>
            </p:nvSpPr>
            <p:spPr bwMode="auto">
              <a:xfrm>
                <a:off x="3984" y="2112"/>
                <a:ext cx="672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24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smtClean="0">
                    <a:solidFill>
                      <a:srgbClr val="003249"/>
                    </a:solidFill>
                  </a:rPr>
                  <a:t>H</a:t>
                </a:r>
                <a:endParaRPr lang="de-DE" dirty="0">
                  <a:solidFill>
                    <a:srgbClr val="003249"/>
                  </a:solidFill>
                </a:endParaRPr>
              </a:p>
            </p:txBody>
          </p:sp>
          <p:sp>
            <p:nvSpPr>
              <p:cNvPr id="27663" name="Line 11"/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144" cy="240"/>
              </a:xfrm>
              <a:prstGeom prst="line">
                <a:avLst/>
              </a:prstGeom>
              <a:noFill/>
              <a:ln w="28575">
                <a:solidFill>
                  <a:srgbClr val="003249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4" name="Line 12"/>
              <p:cNvSpPr>
                <a:spLocks noChangeShapeType="1"/>
              </p:cNvSpPr>
              <p:nvPr/>
            </p:nvSpPr>
            <p:spPr bwMode="auto">
              <a:xfrm flipH="1">
                <a:off x="3984" y="2640"/>
                <a:ext cx="144" cy="240"/>
              </a:xfrm>
              <a:prstGeom prst="line">
                <a:avLst/>
              </a:prstGeom>
              <a:noFill/>
              <a:ln w="28575">
                <a:solidFill>
                  <a:srgbClr val="003249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5" name="Line 13"/>
              <p:cNvSpPr>
                <a:spLocks noChangeShapeType="1"/>
              </p:cNvSpPr>
              <p:nvPr/>
            </p:nvSpPr>
            <p:spPr bwMode="auto">
              <a:xfrm flipH="1">
                <a:off x="3696" y="235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249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6" name="Line 14"/>
              <p:cNvSpPr>
                <a:spLocks noChangeShapeType="1"/>
              </p:cNvSpPr>
              <p:nvPr/>
            </p:nvSpPr>
            <p:spPr bwMode="auto">
              <a:xfrm>
                <a:off x="4704" y="235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249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7" name="Line 15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3249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8" name="Line 16"/>
              <p:cNvSpPr>
                <a:spLocks noChangeShapeType="1"/>
              </p:cNvSpPr>
              <p:nvPr/>
            </p:nvSpPr>
            <p:spPr bwMode="auto">
              <a:xfrm flipH="1" flipV="1">
                <a:off x="4032" y="1872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003249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655" name="Text Box 17"/>
            <p:cNvSpPr txBox="1">
              <a:spLocks noChangeArrowheads="1"/>
            </p:cNvSpPr>
            <p:nvPr/>
          </p:nvSpPr>
          <p:spPr bwMode="auto">
            <a:xfrm>
              <a:off x="3552" y="3456"/>
              <a:ext cx="1691" cy="330"/>
            </a:xfrm>
            <a:prstGeom prst="rect">
              <a:avLst/>
            </a:prstGeom>
            <a:noFill/>
            <a:ln w="9525">
              <a:solidFill>
                <a:srgbClr val="00324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800" b="1" dirty="0" err="1" smtClean="0">
                  <a:solidFill>
                    <a:srgbClr val="003249"/>
                  </a:solidFill>
                </a:rPr>
                <a:t>Polycentric</a:t>
              </a:r>
              <a:endParaRPr lang="de-DE" sz="2800" b="1" dirty="0">
                <a:solidFill>
                  <a:srgbClr val="003249"/>
                </a:solidFill>
              </a:endParaRPr>
            </a:p>
          </p:txBody>
        </p:sp>
      </p:grpSp>
      <p:sp>
        <p:nvSpPr>
          <p:cNvPr id="27651" name="Text Box 18"/>
          <p:cNvSpPr txBox="1">
            <a:spLocks noChangeArrowheads="1"/>
          </p:cNvSpPr>
          <p:nvPr/>
        </p:nvSpPr>
        <p:spPr bwMode="auto">
          <a:xfrm>
            <a:off x="1468564" y="5829300"/>
            <a:ext cx="6605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1A516C"/>
                </a:solidFill>
              </a:rPr>
              <a:t>H = </a:t>
            </a:r>
            <a:r>
              <a:rPr lang="de-DE" dirty="0" err="1" smtClean="0">
                <a:solidFill>
                  <a:srgbClr val="1A516C"/>
                </a:solidFill>
              </a:rPr>
              <a:t>Headquarter</a:t>
            </a:r>
            <a:r>
              <a:rPr lang="de-DE" dirty="0" smtClean="0">
                <a:solidFill>
                  <a:srgbClr val="1A516C"/>
                </a:solidFill>
              </a:rPr>
              <a:t>           S = </a:t>
            </a:r>
            <a:r>
              <a:rPr lang="de-DE" dirty="0" err="1" smtClean="0">
                <a:solidFill>
                  <a:srgbClr val="1A516C"/>
                </a:solidFill>
              </a:rPr>
              <a:t>Subsidiaries</a:t>
            </a:r>
            <a:r>
              <a:rPr lang="de-DE" dirty="0" smtClean="0">
                <a:solidFill>
                  <a:srgbClr val="1A516C"/>
                </a:solidFill>
              </a:rPr>
              <a:t> in different Countries</a:t>
            </a:r>
          </a:p>
          <a:p>
            <a:r>
              <a:rPr lang="de-DE" dirty="0" smtClean="0">
                <a:solidFill>
                  <a:srgbClr val="003249"/>
                </a:solidFill>
              </a:rPr>
              <a:t> 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27652" name="Rectangle 19"/>
          <p:cNvSpPr>
            <a:spLocks noChangeArrowheads="1"/>
          </p:cNvSpPr>
          <p:nvPr/>
        </p:nvSpPr>
        <p:spPr bwMode="auto">
          <a:xfrm>
            <a:off x="685800" y="381000"/>
            <a:ext cx="777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3200" dirty="0" smtClean="0">
                <a:solidFill>
                  <a:srgbClr val="003249"/>
                </a:solidFill>
              </a:rPr>
              <a:t>Fundamental  </a:t>
            </a:r>
            <a:r>
              <a:rPr lang="de-DE" sz="3200" dirty="0" err="1" smtClean="0">
                <a:solidFill>
                  <a:srgbClr val="003249"/>
                </a:solidFill>
              </a:rPr>
              <a:t>Types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of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Cultures</a:t>
            </a:r>
            <a:r>
              <a:rPr lang="de-DE" sz="3200" dirty="0" smtClean="0">
                <a:solidFill>
                  <a:srgbClr val="003249"/>
                </a:solidFill>
              </a:rPr>
              <a:t> in International Companies</a:t>
            </a:r>
            <a:endParaRPr lang="de-DE" sz="3200" dirty="0">
              <a:solidFill>
                <a:srgbClr val="003249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3"/>
          </p:nvPr>
        </p:nvSpPr>
        <p:spPr>
          <a:xfrm>
            <a:off x="1931719" y="6350710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381000"/>
            <a:ext cx="77724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smtClean="0">
                <a:solidFill>
                  <a:srgbClr val="003249"/>
                </a:solidFill>
              </a:rPr>
              <a:t>Fundamental  </a:t>
            </a:r>
            <a:r>
              <a:rPr lang="de-DE" sz="3200" dirty="0" err="1" smtClean="0">
                <a:solidFill>
                  <a:srgbClr val="003249"/>
                </a:solidFill>
              </a:rPr>
              <a:t>Types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of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Cultures</a:t>
            </a:r>
            <a:r>
              <a:rPr lang="de-DE" sz="3200" dirty="0" smtClean="0">
                <a:solidFill>
                  <a:srgbClr val="003249"/>
                </a:solidFill>
              </a:rPr>
              <a:t> in International Companies</a:t>
            </a:r>
            <a:endParaRPr lang="de-DE" sz="3200" dirty="0" smtClean="0">
              <a:solidFill>
                <a:srgbClr val="1A516C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1828800"/>
            <a:ext cx="4114800" cy="3505200"/>
            <a:chOff x="1440" y="1296"/>
            <a:chExt cx="2592" cy="2208"/>
          </a:xfrm>
        </p:grpSpPr>
        <p:sp>
          <p:nvSpPr>
            <p:cNvPr id="29704" name="Oval 4"/>
            <p:cNvSpPr>
              <a:spLocks noChangeArrowheads="1"/>
            </p:cNvSpPr>
            <p:nvPr/>
          </p:nvSpPr>
          <p:spPr bwMode="auto">
            <a:xfrm>
              <a:off x="1968" y="1296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solidFill>
                    <a:srgbClr val="1A516C"/>
                  </a:solidFill>
                </a:rPr>
                <a:t>S a</a:t>
              </a:r>
              <a:endParaRPr lang="de-DE" b="1" dirty="0">
                <a:solidFill>
                  <a:srgbClr val="1A516C"/>
                </a:solidFill>
              </a:endParaRPr>
            </a:p>
          </p:txBody>
        </p:sp>
        <p:sp>
          <p:nvSpPr>
            <p:cNvPr id="29705" name="Oval 5"/>
            <p:cNvSpPr>
              <a:spLocks noChangeArrowheads="1"/>
            </p:cNvSpPr>
            <p:nvPr/>
          </p:nvSpPr>
          <p:spPr bwMode="auto">
            <a:xfrm>
              <a:off x="3120" y="1296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solidFill>
                    <a:srgbClr val="1A516C"/>
                  </a:solidFill>
                </a:rPr>
                <a:t>S b</a:t>
              </a:r>
              <a:endParaRPr lang="de-DE" b="1" dirty="0">
                <a:solidFill>
                  <a:srgbClr val="1A516C"/>
                </a:solidFill>
              </a:endParaRPr>
            </a:p>
          </p:txBody>
        </p:sp>
        <p:sp>
          <p:nvSpPr>
            <p:cNvPr id="29706" name="Oval 6"/>
            <p:cNvSpPr>
              <a:spLocks noChangeArrowheads="1"/>
            </p:cNvSpPr>
            <p:nvPr/>
          </p:nvSpPr>
          <p:spPr bwMode="auto">
            <a:xfrm>
              <a:off x="3600" y="216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solidFill>
                    <a:srgbClr val="1A516C"/>
                  </a:solidFill>
                </a:rPr>
                <a:t>S c</a:t>
              </a:r>
              <a:endParaRPr lang="de-DE" b="1" dirty="0">
                <a:solidFill>
                  <a:srgbClr val="1A516C"/>
                </a:solidFill>
              </a:endParaRPr>
            </a:p>
          </p:txBody>
        </p:sp>
        <p:sp>
          <p:nvSpPr>
            <p:cNvPr id="29707" name="Oval 7"/>
            <p:cNvSpPr>
              <a:spLocks noChangeArrowheads="1"/>
            </p:cNvSpPr>
            <p:nvPr/>
          </p:nvSpPr>
          <p:spPr bwMode="auto">
            <a:xfrm>
              <a:off x="1440" y="216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solidFill>
                    <a:srgbClr val="1A516C"/>
                  </a:solidFill>
                </a:rPr>
                <a:t>S f</a:t>
              </a:r>
              <a:endParaRPr lang="de-DE" b="1" dirty="0">
                <a:solidFill>
                  <a:srgbClr val="1A516C"/>
                </a:solidFill>
              </a:endParaRPr>
            </a:p>
          </p:txBody>
        </p:sp>
        <p:sp>
          <p:nvSpPr>
            <p:cNvPr id="29708" name="Oval 8"/>
            <p:cNvSpPr>
              <a:spLocks noChangeArrowheads="1"/>
            </p:cNvSpPr>
            <p:nvPr/>
          </p:nvSpPr>
          <p:spPr bwMode="auto">
            <a:xfrm>
              <a:off x="3072" y="312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solidFill>
                    <a:srgbClr val="1A516C"/>
                  </a:solidFill>
                </a:rPr>
                <a:t>S d</a:t>
              </a:r>
              <a:endParaRPr lang="de-DE" b="1" dirty="0">
                <a:solidFill>
                  <a:srgbClr val="1A516C"/>
                </a:solidFill>
              </a:endParaRPr>
            </a:p>
          </p:txBody>
        </p:sp>
        <p:sp>
          <p:nvSpPr>
            <p:cNvPr id="29709" name="Oval 9"/>
            <p:cNvSpPr>
              <a:spLocks noChangeArrowheads="1"/>
            </p:cNvSpPr>
            <p:nvPr/>
          </p:nvSpPr>
          <p:spPr bwMode="auto">
            <a:xfrm>
              <a:off x="2016" y="3120"/>
              <a:ext cx="432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b="1" dirty="0" smtClean="0">
                  <a:solidFill>
                    <a:srgbClr val="1A516C"/>
                  </a:solidFill>
                </a:rPr>
                <a:t>S e</a:t>
              </a:r>
              <a:endParaRPr lang="de-DE" b="1" dirty="0">
                <a:solidFill>
                  <a:srgbClr val="1A516C"/>
                </a:solidFill>
              </a:endParaRPr>
            </a:p>
          </p:txBody>
        </p:sp>
        <p:sp>
          <p:nvSpPr>
            <p:cNvPr id="29710" name="Oval 10"/>
            <p:cNvSpPr>
              <a:spLocks noChangeArrowheads="1"/>
            </p:cNvSpPr>
            <p:nvPr/>
          </p:nvSpPr>
          <p:spPr bwMode="auto">
            <a:xfrm>
              <a:off x="2400" y="2112"/>
              <a:ext cx="672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800" b="1" dirty="0" smtClean="0">
                  <a:solidFill>
                    <a:srgbClr val="1A516C"/>
                  </a:solidFill>
                </a:rPr>
                <a:t>H</a:t>
              </a:r>
              <a:endParaRPr lang="de-DE" sz="2800" b="1" dirty="0">
                <a:solidFill>
                  <a:srgbClr val="1A516C"/>
                </a:solidFill>
              </a:endParaRPr>
            </a:p>
          </p:txBody>
        </p:sp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>
              <a:off x="2880" y="2640"/>
              <a:ext cx="336" cy="432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2" name="Line 12"/>
            <p:cNvSpPr>
              <a:spLocks noChangeShapeType="1"/>
            </p:cNvSpPr>
            <p:nvPr/>
          </p:nvSpPr>
          <p:spPr bwMode="auto">
            <a:xfrm flipH="1">
              <a:off x="2256" y="2640"/>
              <a:ext cx="288" cy="432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3" name="Line 13"/>
            <p:cNvSpPr>
              <a:spLocks noChangeShapeType="1"/>
            </p:cNvSpPr>
            <p:nvPr/>
          </p:nvSpPr>
          <p:spPr bwMode="auto">
            <a:xfrm flipH="1">
              <a:off x="1920" y="2352"/>
              <a:ext cx="432" cy="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4" name="Line 14"/>
            <p:cNvSpPr>
              <a:spLocks noChangeShapeType="1"/>
            </p:cNvSpPr>
            <p:nvPr/>
          </p:nvSpPr>
          <p:spPr bwMode="auto">
            <a:xfrm>
              <a:off x="3120" y="2352"/>
              <a:ext cx="384" cy="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5" name="Line 15"/>
            <p:cNvSpPr>
              <a:spLocks noChangeShapeType="1"/>
            </p:cNvSpPr>
            <p:nvPr/>
          </p:nvSpPr>
          <p:spPr bwMode="auto">
            <a:xfrm flipV="1">
              <a:off x="2880" y="1728"/>
              <a:ext cx="336" cy="384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H="1" flipV="1">
              <a:off x="2304" y="1728"/>
              <a:ext cx="288" cy="336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7" name="Line 17"/>
            <p:cNvSpPr>
              <a:spLocks noChangeShapeType="1"/>
            </p:cNvSpPr>
            <p:nvPr/>
          </p:nvSpPr>
          <p:spPr bwMode="auto">
            <a:xfrm>
              <a:off x="3504" y="1728"/>
              <a:ext cx="240" cy="384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8" name="Line 18"/>
            <p:cNvSpPr>
              <a:spLocks noChangeShapeType="1"/>
            </p:cNvSpPr>
            <p:nvPr/>
          </p:nvSpPr>
          <p:spPr bwMode="auto">
            <a:xfrm>
              <a:off x="1728" y="2592"/>
              <a:ext cx="288" cy="480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19" name="Line 19"/>
            <p:cNvSpPr>
              <a:spLocks noChangeShapeType="1"/>
            </p:cNvSpPr>
            <p:nvPr/>
          </p:nvSpPr>
          <p:spPr bwMode="auto">
            <a:xfrm flipH="1">
              <a:off x="1728" y="1680"/>
              <a:ext cx="288" cy="384"/>
            </a:xfrm>
            <a:prstGeom prst="line">
              <a:avLst/>
            </a:prstGeom>
            <a:noFill/>
            <a:ln w="28575">
              <a:solidFill>
                <a:srgbClr val="00324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701" name="Text Box 21"/>
          <p:cNvSpPr txBox="1">
            <a:spLocks noChangeArrowheads="1"/>
          </p:cNvSpPr>
          <p:nvPr/>
        </p:nvSpPr>
        <p:spPr bwMode="auto">
          <a:xfrm>
            <a:off x="1111265" y="6019800"/>
            <a:ext cx="6464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1A516C"/>
                </a:solidFill>
              </a:rPr>
              <a:t>H = </a:t>
            </a:r>
            <a:r>
              <a:rPr lang="de-DE" dirty="0" err="1" smtClean="0">
                <a:solidFill>
                  <a:srgbClr val="1A516C"/>
                </a:solidFill>
              </a:rPr>
              <a:t>Headquarter</a:t>
            </a:r>
            <a:r>
              <a:rPr lang="de-DE" dirty="0" smtClean="0">
                <a:solidFill>
                  <a:srgbClr val="1A516C"/>
                </a:solidFill>
              </a:rPr>
              <a:t>           S = </a:t>
            </a:r>
            <a:r>
              <a:rPr lang="de-DE" dirty="0" err="1" smtClean="0">
                <a:solidFill>
                  <a:srgbClr val="1A516C"/>
                </a:solidFill>
              </a:rPr>
              <a:t>Subsidiaries</a:t>
            </a:r>
            <a:r>
              <a:rPr lang="de-DE" dirty="0" smtClean="0">
                <a:solidFill>
                  <a:srgbClr val="1A516C"/>
                </a:solidFill>
              </a:rPr>
              <a:t> in different Countries</a:t>
            </a:r>
            <a:endParaRPr lang="de-DE" dirty="0">
              <a:solidFill>
                <a:srgbClr val="1A516C"/>
              </a:solidFill>
            </a:endParaRP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 flipH="1">
            <a:off x="5522913" y="3970338"/>
            <a:ext cx="457200" cy="685800"/>
          </a:xfrm>
          <a:prstGeom prst="line">
            <a:avLst/>
          </a:prstGeom>
          <a:noFill/>
          <a:ln w="28575">
            <a:solidFill>
              <a:srgbClr val="00324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1931719" y="6350710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068637" y="5486400"/>
            <a:ext cx="2684463" cy="523875"/>
          </a:xfrm>
          <a:prstGeom prst="rect">
            <a:avLst/>
          </a:prstGeom>
          <a:noFill/>
          <a:ln w="9525">
            <a:solidFill>
              <a:srgbClr val="00324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 err="1">
                <a:solidFill>
                  <a:srgbClr val="003249"/>
                </a:solidFill>
              </a:rPr>
              <a:t>Geocentric</a:t>
            </a:r>
            <a:endParaRPr lang="de-DE" sz="2800" b="1" dirty="0">
              <a:solidFill>
                <a:srgbClr val="00324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 bwMode="auto">
          <a:xfrm>
            <a:off x="403225" y="658813"/>
            <a:ext cx="8229600" cy="60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249"/>
                </a:solidFill>
              </a:rPr>
              <a:t>Performance </a:t>
            </a:r>
            <a:r>
              <a:rPr lang="de-DE" dirty="0" err="1" smtClean="0">
                <a:solidFill>
                  <a:srgbClr val="003249"/>
                </a:solidFill>
              </a:rPr>
              <a:t>of</a:t>
            </a:r>
            <a:r>
              <a:rPr lang="de-DE" dirty="0" smtClean="0">
                <a:solidFill>
                  <a:srgbClr val="003249"/>
                </a:solidFill>
              </a:rPr>
              <a:t> Global Companies</a:t>
            </a:r>
          </a:p>
        </p:txBody>
      </p:sp>
      <p:pic>
        <p:nvPicPr>
          <p:cNvPr id="17412" name="Picture 2" descr="C:\Eigene Dateien\Eigene Bilder\JPG\Kreis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358900"/>
            <a:ext cx="462756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370638"/>
            <a:ext cx="1935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dirty="0" smtClean="0">
                <a:solidFill>
                  <a:srgbClr val="003249"/>
                </a:solidFill>
                <a:latin typeface="+mn-lt"/>
              </a:rPr>
              <a:t>Source: </a:t>
            </a:r>
            <a:r>
              <a:rPr lang="de-DE" sz="1200" dirty="0" err="1">
                <a:solidFill>
                  <a:srgbClr val="003249"/>
                </a:solidFill>
                <a:latin typeface="+mn-lt"/>
              </a:rPr>
              <a:t>Rühli</a:t>
            </a:r>
            <a:r>
              <a:rPr lang="de-DE" sz="1200" dirty="0">
                <a:solidFill>
                  <a:srgbClr val="003249"/>
                </a:solidFill>
                <a:latin typeface="+mn-lt"/>
              </a:rPr>
              <a:t>, </a:t>
            </a:r>
            <a:r>
              <a:rPr lang="de-DE" sz="1200" dirty="0" err="1">
                <a:solidFill>
                  <a:srgbClr val="003249"/>
                </a:solidFill>
                <a:latin typeface="+mn-lt"/>
              </a:rPr>
              <a:t>zfo</a:t>
            </a:r>
            <a:r>
              <a:rPr lang="de-DE" sz="1200" dirty="0">
                <a:solidFill>
                  <a:srgbClr val="003249"/>
                </a:solidFill>
                <a:latin typeface="+mn-lt"/>
              </a:rPr>
              <a:t>, 5/90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71525" y="5287021"/>
            <a:ext cx="77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North         </a:t>
            </a:r>
            <a:r>
              <a:rPr lang="de-DE" dirty="0" err="1" smtClean="0"/>
              <a:t>North</a:t>
            </a:r>
            <a:r>
              <a:rPr lang="de-DE" dirty="0" smtClean="0"/>
              <a:t>  </a:t>
            </a:r>
            <a:r>
              <a:rPr lang="de-DE" sz="2400" b="1" dirty="0" smtClean="0"/>
              <a:t>/</a:t>
            </a:r>
            <a:r>
              <a:rPr lang="de-DE" dirty="0" smtClean="0"/>
              <a:t>North         South</a:t>
            </a:r>
            <a:r>
              <a:rPr lang="de-DE" sz="2400" b="1" dirty="0" smtClean="0"/>
              <a:t>/</a:t>
            </a:r>
            <a:r>
              <a:rPr lang="de-DE" dirty="0" smtClean="0"/>
              <a:t>South        North </a:t>
            </a:r>
            <a:r>
              <a:rPr lang="de-DE" sz="2400" b="1" dirty="0" smtClean="0"/>
              <a:t>/</a:t>
            </a:r>
            <a:r>
              <a:rPr lang="de-DE" dirty="0" smtClean="0"/>
              <a:t>South        North </a:t>
            </a:r>
            <a:endParaRPr lang="de-DE" dirty="0"/>
          </a:p>
        </p:txBody>
      </p:sp>
      <p:sp>
        <p:nvSpPr>
          <p:cNvPr id="3" name="Pfeil nach links und rechts 2"/>
          <p:cNvSpPr/>
          <p:nvPr/>
        </p:nvSpPr>
        <p:spPr>
          <a:xfrm>
            <a:off x="1510803" y="5441406"/>
            <a:ext cx="364398" cy="152894"/>
          </a:xfrm>
          <a:prstGeom prst="leftRigh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3436306" y="5464763"/>
            <a:ext cx="368080" cy="169277"/>
          </a:xfrm>
          <a:prstGeom prst="rightArrow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8561" y="5468632"/>
            <a:ext cx="3905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760" y="5430588"/>
            <a:ext cx="4016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14775" y="2485221"/>
            <a:ext cx="97075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/>
              <a:t>STRATEGY</a:t>
            </a:r>
            <a:endParaRPr lang="de-DE" sz="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893898" y="3953093"/>
            <a:ext cx="8572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/>
              <a:t>STRUCTURE</a:t>
            </a:r>
            <a:endParaRPr lang="de-DE" sz="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953000" y="3953093"/>
            <a:ext cx="6960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 smtClean="0"/>
              <a:t>CULTURE</a:t>
            </a:r>
            <a:endParaRPr lang="de-DE" sz="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781175" y="5915025"/>
            <a:ext cx="2247900" cy="559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72886" y="1870845"/>
            <a:ext cx="10358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ENVIRONMENT</a:t>
            </a:r>
            <a:endParaRPr lang="de-DE" sz="9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249"/>
                </a:solidFill>
              </a:rPr>
              <a:t>World </a:t>
            </a:r>
            <a:r>
              <a:rPr lang="de-DE" dirty="0" err="1" smtClean="0">
                <a:solidFill>
                  <a:srgbClr val="003249"/>
                </a:solidFill>
              </a:rPr>
              <a:t>Map</a:t>
            </a:r>
            <a:r>
              <a:rPr lang="de-DE" dirty="0" smtClean="0">
                <a:solidFill>
                  <a:srgbClr val="003249"/>
                </a:solidFill>
              </a:rPr>
              <a:t> via Europe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1565"/>
            <a:ext cx="8229600" cy="45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1584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249"/>
                </a:solidFill>
              </a:rPr>
              <a:t>World </a:t>
            </a:r>
            <a:r>
              <a:rPr lang="de-DE" dirty="0" err="1" smtClean="0">
                <a:solidFill>
                  <a:srgbClr val="003249"/>
                </a:solidFill>
              </a:rPr>
              <a:t>Map</a:t>
            </a:r>
            <a:r>
              <a:rPr lang="de-DE" dirty="0" smtClean="0">
                <a:solidFill>
                  <a:srgbClr val="003249"/>
                </a:solidFill>
              </a:rPr>
              <a:t> via </a:t>
            </a:r>
            <a:r>
              <a:rPr lang="de-DE" dirty="0" err="1" smtClean="0">
                <a:solidFill>
                  <a:srgbClr val="003249"/>
                </a:solidFill>
              </a:rPr>
              <a:t>Asia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|24.October 2011 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770" y="1600200"/>
            <a:ext cx="70944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073023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sz="4400" b="1" dirty="0" smtClean="0">
              <a:solidFill>
                <a:srgbClr val="003249"/>
              </a:solidFill>
            </a:endParaRPr>
          </a:p>
          <a:p>
            <a:pPr algn="ctr">
              <a:buNone/>
            </a:pPr>
            <a:r>
              <a:rPr lang="de-DE" sz="3200" dirty="0" err="1" smtClean="0">
                <a:solidFill>
                  <a:srgbClr val="003249"/>
                </a:solidFill>
              </a:rPr>
              <a:t>Thank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you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very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much</a:t>
            </a:r>
            <a:endParaRPr lang="de-DE" sz="3200" dirty="0" smtClean="0">
              <a:solidFill>
                <a:srgbClr val="003249"/>
              </a:solidFill>
            </a:endParaRPr>
          </a:p>
          <a:p>
            <a:pPr algn="ctr">
              <a:buNone/>
            </a:pP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for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your</a:t>
            </a:r>
            <a:r>
              <a:rPr lang="de-DE" sz="3200" dirty="0" smtClean="0">
                <a:solidFill>
                  <a:srgbClr val="003249"/>
                </a:solidFill>
              </a:rPr>
              <a:t> </a:t>
            </a:r>
            <a:r>
              <a:rPr lang="de-DE" sz="3200" dirty="0" err="1" smtClean="0">
                <a:solidFill>
                  <a:srgbClr val="003249"/>
                </a:solidFill>
              </a:rPr>
              <a:t>attention</a:t>
            </a:r>
            <a:endParaRPr lang="de-DE" sz="3200" dirty="0">
              <a:solidFill>
                <a:srgbClr val="00324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|24.October </a:t>
            </a:r>
            <a:r>
              <a:rPr lang="de-DE" dirty="0" smtClean="0"/>
              <a:t>2011 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35</a:t>
            </a:fld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3669" y="364992"/>
            <a:ext cx="8229600" cy="605117"/>
          </a:xfrm>
        </p:spPr>
        <p:txBody>
          <a:bodyPr/>
          <a:lstStyle/>
          <a:p>
            <a:r>
              <a:rPr lang="de-DE" dirty="0" err="1" smtClean="0">
                <a:solidFill>
                  <a:srgbClr val="003249"/>
                </a:solidFill>
              </a:rPr>
              <a:t>Comparison</a:t>
            </a:r>
            <a:r>
              <a:rPr lang="de-DE" dirty="0" smtClean="0">
                <a:solidFill>
                  <a:srgbClr val="003249"/>
                </a:solidFill>
              </a:rPr>
              <a:t> </a:t>
            </a:r>
            <a:r>
              <a:rPr lang="de-DE" dirty="0" err="1" smtClean="0">
                <a:solidFill>
                  <a:srgbClr val="003249"/>
                </a:solidFill>
              </a:rPr>
              <a:t>of</a:t>
            </a:r>
            <a:r>
              <a:rPr lang="de-DE" dirty="0" smtClean="0">
                <a:solidFill>
                  <a:srgbClr val="003249"/>
                </a:solidFill>
              </a:rPr>
              <a:t> BRIC-Countries</a:t>
            </a:r>
            <a:endParaRPr lang="de-DE" dirty="0">
              <a:solidFill>
                <a:srgbClr val="00324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|24. </a:t>
            </a:r>
            <a:r>
              <a:rPr lang="de-DE" dirty="0" err="1" smtClean="0"/>
              <a:t>October</a:t>
            </a:r>
            <a:r>
              <a:rPr lang="de-DE" dirty="0" smtClean="0"/>
              <a:t> 2011 | Prof. Dr. Norbert Koubek | Folie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9350111"/>
              </p:ext>
            </p:extLst>
          </p:nvPr>
        </p:nvGraphicFramePr>
        <p:xfrm>
          <a:off x="402771" y="2050142"/>
          <a:ext cx="8001000" cy="352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003249"/>
                          </a:solidFill>
                        </a:rPr>
                        <a:t>Countries</a:t>
                      </a:r>
                      <a:endParaRPr lang="de-DE" sz="1600" b="1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 smtClean="0">
                          <a:solidFill>
                            <a:srgbClr val="003249"/>
                          </a:solidFill>
                        </a:rPr>
                        <a:t>Landscape</a:t>
                      </a:r>
                      <a:endParaRPr lang="de-DE" sz="1600" b="1" dirty="0" smtClean="0">
                        <a:solidFill>
                          <a:srgbClr val="003249"/>
                        </a:solidFill>
                      </a:endParaRPr>
                    </a:p>
                    <a:p>
                      <a:pPr algn="ctr"/>
                      <a:r>
                        <a:rPr lang="de-DE" sz="1600" b="1" dirty="0" smtClean="0">
                          <a:solidFill>
                            <a:srgbClr val="003249"/>
                          </a:solidFill>
                        </a:rPr>
                        <a:t>in</a:t>
                      </a:r>
                      <a:r>
                        <a:rPr lang="de-DE" sz="1600" b="1" baseline="0" dirty="0" smtClean="0">
                          <a:solidFill>
                            <a:srgbClr val="003249"/>
                          </a:solidFill>
                        </a:rPr>
                        <a:t> Mio. km</a:t>
                      </a:r>
                      <a:endParaRPr lang="de-DE" sz="1600" b="1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003249"/>
                          </a:solidFill>
                        </a:rPr>
                        <a:t>Population</a:t>
                      </a:r>
                    </a:p>
                    <a:p>
                      <a:pPr algn="ctr"/>
                      <a:r>
                        <a:rPr lang="de-DE" sz="1600" b="1" dirty="0" smtClean="0">
                          <a:solidFill>
                            <a:srgbClr val="003249"/>
                          </a:solidFill>
                        </a:rPr>
                        <a:t>2008</a:t>
                      </a:r>
                      <a:r>
                        <a:rPr lang="de-DE" sz="1600" b="1" baseline="0" dirty="0" smtClean="0">
                          <a:solidFill>
                            <a:srgbClr val="003249"/>
                          </a:solidFill>
                        </a:rPr>
                        <a:t> in Mio.</a:t>
                      </a:r>
                      <a:endParaRPr lang="de-DE" sz="1600" b="1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003249"/>
                          </a:solidFill>
                        </a:rPr>
                        <a:t>GNP</a:t>
                      </a:r>
                    </a:p>
                    <a:p>
                      <a:pPr algn="ctr"/>
                      <a:r>
                        <a:rPr lang="de-DE" sz="1600" b="1" dirty="0" smtClean="0">
                          <a:solidFill>
                            <a:srgbClr val="003249"/>
                          </a:solidFill>
                        </a:rPr>
                        <a:t>2009 in</a:t>
                      </a:r>
                      <a:r>
                        <a:rPr lang="de-DE" sz="1600" b="1" baseline="0" dirty="0" smtClean="0">
                          <a:solidFill>
                            <a:srgbClr val="003249"/>
                          </a:solidFill>
                        </a:rPr>
                        <a:t> Mio. USD</a:t>
                      </a:r>
                      <a:endParaRPr lang="de-DE" sz="1600" b="1" dirty="0">
                        <a:solidFill>
                          <a:srgbClr val="003249"/>
                        </a:solidFill>
                      </a:endParaRPr>
                    </a:p>
                  </a:txBody>
                  <a:tcPr/>
                </a:tc>
              </a:tr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Brasil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8,512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191,909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1.574.039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</a:tr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003249"/>
                          </a:solidFill>
                        </a:rPr>
                        <a:t>Russia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17,075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140,702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1.229.227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</a:tr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003249"/>
                          </a:solidFill>
                        </a:rPr>
                        <a:t>India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3,288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1.147,996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1.235.975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</a:tr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China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9,597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1.330,045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4.908.982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</a:tr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EU</a:t>
                      </a:r>
                      <a:endParaRPr lang="de-DE" sz="1600" baseline="0" dirty="0" smtClean="0">
                        <a:solidFill>
                          <a:srgbClr val="003249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4,325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491,019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16.447.259</a:t>
                      </a:r>
                    </a:p>
                  </a:txBody>
                  <a:tcPr marR="648000" anchor="ctr"/>
                </a:tc>
              </a:tr>
              <a:tr h="49089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USA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10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9,827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303,825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solidFill>
                            <a:srgbClr val="003249"/>
                          </a:solidFill>
                        </a:rPr>
                        <a:t>14.256.275</a:t>
                      </a:r>
                      <a:endParaRPr lang="de-DE" sz="1600" dirty="0">
                        <a:solidFill>
                          <a:srgbClr val="003249"/>
                        </a:solidFill>
                      </a:endParaRPr>
                    </a:p>
                  </a:txBody>
                  <a:tcPr marR="64800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71959" y="6052088"/>
            <a:ext cx="5951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Source: International </a:t>
            </a:r>
            <a:r>
              <a:rPr lang="de-DE" sz="1100" dirty="0" err="1" smtClean="0"/>
              <a:t>Monetary</a:t>
            </a:r>
            <a:r>
              <a:rPr lang="de-DE" sz="1100" dirty="0" smtClean="0"/>
              <a:t> Fund (2010).</a:t>
            </a:r>
            <a:endParaRPr lang="de-DE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3852880" y="2266948"/>
            <a:ext cx="371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2</a:t>
            </a:r>
            <a:endParaRPr lang="de-DE" sz="1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45399"/>
            <a:ext cx="8229600" cy="751882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GNP </a:t>
            </a:r>
            <a:r>
              <a:rPr lang="de-DE" sz="2800" dirty="0" err="1" smtClean="0">
                <a:solidFill>
                  <a:srgbClr val="003249"/>
                </a:solidFill>
              </a:rPr>
              <a:t>of</a:t>
            </a:r>
            <a:r>
              <a:rPr lang="de-DE" sz="2800" dirty="0" smtClean="0">
                <a:solidFill>
                  <a:srgbClr val="003249"/>
                </a:solidFill>
              </a:rPr>
              <a:t> BRIC-Countries </a:t>
            </a:r>
            <a:br>
              <a:rPr lang="de-DE" sz="2800" dirty="0" smtClean="0">
                <a:solidFill>
                  <a:srgbClr val="003249"/>
                </a:solidFill>
              </a:rPr>
            </a:br>
            <a:r>
              <a:rPr lang="de-DE" sz="2400" dirty="0" smtClean="0">
                <a:solidFill>
                  <a:srgbClr val="003249"/>
                </a:solidFill>
              </a:rPr>
              <a:t>total und per </a:t>
            </a:r>
            <a:r>
              <a:rPr lang="de-DE" sz="2400" dirty="0" err="1" smtClean="0">
                <a:solidFill>
                  <a:srgbClr val="003249"/>
                </a:solidFill>
              </a:rPr>
              <a:t>capita</a:t>
            </a:r>
            <a:r>
              <a:rPr lang="de-DE" sz="2400" dirty="0" smtClean="0">
                <a:solidFill>
                  <a:srgbClr val="003249"/>
                </a:solidFill>
              </a:rPr>
              <a:t> in 2010 in US-Dollar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5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xmlns="" val="2429483538"/>
              </p:ext>
            </p:extLst>
          </p:nvPr>
        </p:nvGraphicFramePr>
        <p:xfrm>
          <a:off x="119449" y="1381166"/>
          <a:ext cx="8493211" cy="49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285103" y="6203191"/>
            <a:ext cx="3080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Source: Fischer </a:t>
            </a:r>
            <a:r>
              <a:rPr lang="de-DE" sz="1100" dirty="0" err="1" smtClean="0"/>
              <a:t>Weltamanach</a:t>
            </a:r>
            <a:r>
              <a:rPr lang="de-DE" sz="1100" dirty="0" smtClean="0"/>
              <a:t> (2010).</a:t>
            </a:r>
            <a:endParaRPr lang="de-DE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595" y="371524"/>
            <a:ext cx="8229600" cy="817196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Real-</a:t>
            </a:r>
            <a:r>
              <a:rPr lang="de-DE" sz="2800" dirty="0" err="1" smtClean="0">
                <a:solidFill>
                  <a:srgbClr val="003249"/>
                </a:solidFill>
              </a:rPr>
              <a:t>Growing</a:t>
            </a:r>
            <a:r>
              <a:rPr lang="de-DE" sz="2800" dirty="0" smtClean="0">
                <a:solidFill>
                  <a:srgbClr val="003249"/>
                </a:solidFill>
              </a:rPr>
              <a:t> </a:t>
            </a:r>
            <a:r>
              <a:rPr lang="de-DE" sz="2800" dirty="0" err="1" smtClean="0">
                <a:solidFill>
                  <a:srgbClr val="003249"/>
                </a:solidFill>
              </a:rPr>
              <a:t>Figures</a:t>
            </a:r>
            <a:r>
              <a:rPr lang="de-DE" sz="2800" dirty="0" smtClean="0">
                <a:solidFill>
                  <a:srgbClr val="003249"/>
                </a:solidFill>
              </a:rPr>
              <a:t> </a:t>
            </a:r>
            <a:r>
              <a:rPr lang="de-DE" sz="2800" dirty="0" err="1" smtClean="0">
                <a:solidFill>
                  <a:srgbClr val="003249"/>
                </a:solidFill>
              </a:rPr>
              <a:t>of</a:t>
            </a:r>
            <a:r>
              <a:rPr lang="de-DE" sz="2800" dirty="0" smtClean="0">
                <a:solidFill>
                  <a:srgbClr val="003249"/>
                </a:solidFill>
              </a:rPr>
              <a:t> GDP in 2010</a:t>
            </a:r>
            <a:endParaRPr lang="de-DE" sz="2800" dirty="0">
              <a:solidFill>
                <a:srgbClr val="003249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smtClean="0"/>
              <a:t>|23. September 2011 | Prof. Dr. Norbert Koubek | Folie 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xmlns="" val="1951303468"/>
              </p:ext>
            </p:extLst>
          </p:nvPr>
        </p:nvGraphicFramePr>
        <p:xfrm>
          <a:off x="-750674" y="301970"/>
          <a:ext cx="8637374" cy="565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66119" y="4584358"/>
            <a:ext cx="6166022" cy="3061687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56269" y="6257873"/>
            <a:ext cx="4283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Source: </a:t>
            </a:r>
            <a:r>
              <a:rPr lang="de-DE" sz="1100" dirty="0"/>
              <a:t>Fischer </a:t>
            </a:r>
            <a:r>
              <a:rPr lang="de-DE" sz="1100" dirty="0" err="1"/>
              <a:t>Weltamanach</a:t>
            </a:r>
            <a:r>
              <a:rPr lang="de-DE" sz="1100" dirty="0"/>
              <a:t> (2010).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280" y="410712"/>
            <a:ext cx="8229600" cy="808488"/>
          </a:xfrm>
        </p:spPr>
        <p:txBody>
          <a:bodyPr/>
          <a:lstStyle/>
          <a:p>
            <a:r>
              <a:rPr lang="de-DE" sz="2800" dirty="0" err="1" smtClean="0">
                <a:solidFill>
                  <a:srgbClr val="003249"/>
                </a:solidFill>
              </a:rPr>
              <a:t>Foreign</a:t>
            </a:r>
            <a:r>
              <a:rPr lang="de-DE" sz="2800" dirty="0" smtClean="0">
                <a:solidFill>
                  <a:srgbClr val="003249"/>
                </a:solidFill>
              </a:rPr>
              <a:t> </a:t>
            </a:r>
            <a:r>
              <a:rPr lang="de-DE" sz="2800" dirty="0" err="1" smtClean="0">
                <a:solidFill>
                  <a:srgbClr val="003249"/>
                </a:solidFill>
              </a:rPr>
              <a:t>Direct</a:t>
            </a:r>
            <a:r>
              <a:rPr lang="de-DE" sz="2800" dirty="0" smtClean="0">
                <a:solidFill>
                  <a:srgbClr val="003249"/>
                </a:solidFill>
              </a:rPr>
              <a:t> Investment 2010 </a:t>
            </a:r>
            <a:br>
              <a:rPr lang="de-DE" sz="2800" dirty="0" smtClean="0">
                <a:solidFill>
                  <a:srgbClr val="003249"/>
                </a:solidFill>
              </a:rPr>
            </a:br>
            <a:r>
              <a:rPr lang="de-DE" sz="2800" dirty="0" smtClean="0">
                <a:solidFill>
                  <a:srgbClr val="003249"/>
                </a:solidFill>
              </a:rPr>
              <a:t>in Bill. US $</a:t>
            </a:r>
            <a:br>
              <a:rPr lang="de-DE" sz="2800" dirty="0" smtClean="0">
                <a:solidFill>
                  <a:srgbClr val="003249"/>
                </a:solidFill>
              </a:rPr>
            </a:br>
            <a:r>
              <a:rPr lang="de-DE" sz="2800" dirty="0" smtClean="0">
                <a:solidFill>
                  <a:srgbClr val="003249"/>
                </a:solidFill>
              </a:rPr>
              <a:t/>
            </a:r>
            <a:br>
              <a:rPr lang="de-DE" sz="2800" dirty="0" smtClean="0">
                <a:solidFill>
                  <a:srgbClr val="003249"/>
                </a:solidFill>
              </a:rPr>
            </a:br>
            <a:endParaRPr lang="de-DE" sz="2400" dirty="0">
              <a:solidFill>
                <a:srgbClr val="003249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xmlns="" val="1155919254"/>
              </p:ext>
            </p:extLst>
          </p:nvPr>
        </p:nvGraphicFramePr>
        <p:xfrm>
          <a:off x="247133" y="1149179"/>
          <a:ext cx="8365525" cy="520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97460" y="6121973"/>
            <a:ext cx="4806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Source: Bundesagentur für Außenwirtschaft (2010)b, Deutsche Botschaft Moskau (2010), IBEF (2010), Wirtschaftswoche (2010).</a:t>
            </a:r>
            <a:endParaRPr lang="de-DE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972" y="358460"/>
            <a:ext cx="8229600" cy="605117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Emerging Countries Coming Back</a:t>
            </a:r>
            <a:endParaRPr lang="de-DE" sz="2800" dirty="0">
              <a:solidFill>
                <a:srgbClr val="003249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|24</a:t>
            </a:r>
            <a:r>
              <a:rPr lang="de-DE" dirty="0"/>
              <a:t>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1528763"/>
            <a:ext cx="5200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595" y="358460"/>
            <a:ext cx="8229600" cy="817197"/>
          </a:xfrm>
        </p:spPr>
        <p:txBody>
          <a:bodyPr/>
          <a:lstStyle/>
          <a:p>
            <a:r>
              <a:rPr lang="de-DE" sz="2800" dirty="0" smtClean="0">
                <a:solidFill>
                  <a:srgbClr val="003249"/>
                </a:solidFill>
              </a:rPr>
              <a:t>The </a:t>
            </a:r>
            <a:r>
              <a:rPr lang="de-DE" sz="2800" dirty="0" err="1" smtClean="0">
                <a:solidFill>
                  <a:srgbClr val="003249"/>
                </a:solidFill>
              </a:rPr>
              <a:t>Largest</a:t>
            </a:r>
            <a:r>
              <a:rPr lang="de-DE" sz="2800" dirty="0" smtClean="0">
                <a:solidFill>
                  <a:srgbClr val="003249"/>
                </a:solidFill>
              </a:rPr>
              <a:t> </a:t>
            </a:r>
            <a:r>
              <a:rPr lang="de-DE" sz="2800" dirty="0" err="1" smtClean="0">
                <a:solidFill>
                  <a:srgbClr val="003249"/>
                </a:solidFill>
              </a:rPr>
              <a:t>Economies</a:t>
            </a:r>
            <a:r>
              <a:rPr lang="de-DE" sz="2800" dirty="0" smtClean="0">
                <a:solidFill>
                  <a:srgbClr val="003249"/>
                </a:solidFill>
              </a:rPr>
              <a:t> in 2050 </a:t>
            </a:r>
            <a:br>
              <a:rPr lang="de-DE" sz="2800" dirty="0" smtClean="0">
                <a:solidFill>
                  <a:srgbClr val="003249"/>
                </a:solidFill>
              </a:rPr>
            </a:br>
            <a:r>
              <a:rPr lang="de-DE" sz="2400" dirty="0" smtClean="0">
                <a:solidFill>
                  <a:srgbClr val="003249"/>
                </a:solidFill>
              </a:rPr>
              <a:t>(USD </a:t>
            </a:r>
            <a:r>
              <a:rPr lang="de-DE" sz="2400" dirty="0" err="1" smtClean="0">
                <a:solidFill>
                  <a:srgbClr val="003249"/>
                </a:solidFill>
              </a:rPr>
              <a:t>trillion</a:t>
            </a:r>
            <a:r>
              <a:rPr lang="de-DE" sz="2400" dirty="0" smtClean="0">
                <a:solidFill>
                  <a:srgbClr val="003249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352675" y="6382983"/>
            <a:ext cx="6791325" cy="29686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| </a:t>
            </a:r>
            <a:r>
              <a:rPr lang="de-DE" dirty="0"/>
              <a:t>24. </a:t>
            </a:r>
            <a:r>
              <a:rPr lang="de-DE" dirty="0" err="1"/>
              <a:t>October</a:t>
            </a:r>
            <a:r>
              <a:rPr lang="de-DE" dirty="0"/>
              <a:t> 2011 </a:t>
            </a:r>
            <a:r>
              <a:rPr lang="de-DE" dirty="0" smtClean="0"/>
              <a:t>| Prof. Dr. Norbert Koubek | Folie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F0E8-F9E2-45DB-B725-D0EBCA2B1E2C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962150"/>
            <a:ext cx="88661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eer">
  <a:themeElements>
    <a:clrScheme name="">
      <a:dk1>
        <a:srgbClr val="544742"/>
      </a:dk1>
      <a:lt1>
        <a:srgbClr val="FFFFFF"/>
      </a:lt1>
      <a:dk2>
        <a:srgbClr val="A1948F"/>
      </a:dk2>
      <a:lt2>
        <a:srgbClr val="21140F"/>
      </a:lt2>
      <a:accent1>
        <a:srgbClr val="B30A00"/>
      </a:accent1>
      <a:accent2>
        <a:srgbClr val="800000"/>
      </a:accent2>
      <a:accent3>
        <a:srgbClr val="FFFFFF"/>
      </a:accent3>
      <a:accent4>
        <a:srgbClr val="463B37"/>
      </a:accent4>
      <a:accent5>
        <a:srgbClr val="D6AAAA"/>
      </a:accent5>
      <a:accent6>
        <a:srgbClr val="730000"/>
      </a:accent6>
      <a:hlink>
        <a:srgbClr val="E63D33"/>
      </a:hlink>
      <a:folHlink>
        <a:srgbClr val="000000"/>
      </a:folHlink>
    </a:clrScheme>
    <a:fontScheme name="Benutzerdefinier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1010</Words>
  <Application>Microsoft Office PowerPoint</Application>
  <PresentationFormat>Bildschirmpräsentation (4:3)</PresentationFormat>
  <Paragraphs>258</Paragraphs>
  <Slides>35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7" baseType="lpstr">
      <vt:lpstr>1_Leer</vt:lpstr>
      <vt:lpstr>???</vt:lpstr>
      <vt:lpstr>Folie 1</vt:lpstr>
      <vt:lpstr> The BRIC – Countries and the World </vt:lpstr>
      <vt:lpstr>Folie 3</vt:lpstr>
      <vt:lpstr>Comparison of BRIC-Countries</vt:lpstr>
      <vt:lpstr>GNP of BRIC-Countries  total und per capita in 2010 in US-Dollar </vt:lpstr>
      <vt:lpstr>Real-Growing Figures of GDP in 2010</vt:lpstr>
      <vt:lpstr>Foreign Direct Investment 2010  in Bill. US $  </vt:lpstr>
      <vt:lpstr>Emerging Countries Coming Back</vt:lpstr>
      <vt:lpstr>The Largest Economies in 2050  (USD trillion) </vt:lpstr>
      <vt:lpstr>The BRIC-Countries</vt:lpstr>
      <vt:lpstr>The BRIC-Countries</vt:lpstr>
      <vt:lpstr>The BRIC-Countries</vt:lpstr>
      <vt:lpstr>The BRIC-Countries</vt:lpstr>
      <vt:lpstr>The World Competitiveness  Scoreboard of IMD </vt:lpstr>
      <vt:lpstr>Diversity in the World-Economy</vt:lpstr>
      <vt:lpstr>Model: Systemapproach for Int. Companies</vt:lpstr>
      <vt:lpstr>Folie 17</vt:lpstr>
      <vt:lpstr>China</vt:lpstr>
      <vt:lpstr>India</vt:lpstr>
      <vt:lpstr>Russia</vt:lpstr>
      <vt:lpstr>Brasil</vt:lpstr>
      <vt:lpstr>Europe</vt:lpstr>
      <vt:lpstr>USA</vt:lpstr>
      <vt:lpstr>Folie 24</vt:lpstr>
      <vt:lpstr>Triade-Model and the global Internationalisation</vt:lpstr>
      <vt:lpstr>Stategies for Value Chain Optimisation</vt:lpstr>
      <vt:lpstr>Value Chain Optimisation…</vt:lpstr>
      <vt:lpstr>3 Models in intercultural  Managementresearch </vt:lpstr>
      <vt:lpstr>Fundamental Types of Cultures in International Companies</vt:lpstr>
      <vt:lpstr>Folie 30</vt:lpstr>
      <vt:lpstr>Fundamental  Types of Cultures in International Companies</vt:lpstr>
      <vt:lpstr>Performance of Global Companies</vt:lpstr>
      <vt:lpstr>World Map via Europe</vt:lpstr>
      <vt:lpstr>World Map via Asia</vt:lpstr>
      <vt:lpstr>Folie 35</vt:lpstr>
    </vt:vector>
  </TitlesOfParts>
  <Company>BU Wuppertal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Hellebrandt</dc:creator>
  <cp:lastModifiedBy>koubek</cp:lastModifiedBy>
  <cp:revision>187</cp:revision>
  <cp:lastPrinted>2011-11-04T11:14:12Z</cp:lastPrinted>
  <dcterms:created xsi:type="dcterms:W3CDTF">2008-10-06T13:49:39Z</dcterms:created>
  <dcterms:modified xsi:type="dcterms:W3CDTF">2019-05-07T08:46:18Z</dcterms:modified>
</cp:coreProperties>
</file>